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Lst>
  <p:sldSz cy="5143500" cx="9144000"/>
  <p:notesSz cx="6858000" cy="9144000"/>
  <p:embeddedFontLst>
    <p:embeddedFont>
      <p:font typeface="Playfair Display Medium"/>
      <p:regular r:id="rId112"/>
      <p:bold r:id="rId113"/>
      <p:italic r:id="rId114"/>
      <p:boldItalic r:id="rId115"/>
    </p:embeddedFont>
    <p:embeddedFont>
      <p:font typeface="Roboto"/>
      <p:regular r:id="rId116"/>
      <p:bold r:id="rId117"/>
      <p:italic r:id="rId118"/>
      <p:boldItalic r:id="rId119"/>
    </p:embeddedFont>
    <p:embeddedFont>
      <p:font typeface="Caveat"/>
      <p:regular r:id="rId120"/>
      <p:bold r:id="rId121"/>
    </p:embeddedFont>
    <p:embeddedFont>
      <p:font typeface="Playfair Display"/>
      <p:regular r:id="rId122"/>
      <p:bold r:id="rId123"/>
      <p:italic r:id="rId124"/>
      <p:boldItalic r:id="rId125"/>
    </p:embeddedFont>
    <p:embeddedFont>
      <p:font typeface="Roboto Light"/>
      <p:regular r:id="rId126"/>
      <p:bold r:id="rId127"/>
      <p:italic r:id="rId128"/>
      <p:boldItalic r:id="rId129"/>
    </p:embeddedFont>
    <p:embeddedFont>
      <p:font typeface="Poppins SemiBold"/>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454">
          <p15:clr>
            <a:srgbClr val="9AA0A6"/>
          </p15:clr>
        </p15:guide>
        <p15:guide id="4" orient="horz" pos="29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54"/>
        <p:guide pos="29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Light-boldItalic.fntdata"/><Relationship Id="rId128" Type="http://schemas.openxmlformats.org/officeDocument/2006/relationships/font" Target="fonts/RobotoLight-italic.fntdata"/><Relationship Id="rId127" Type="http://schemas.openxmlformats.org/officeDocument/2006/relationships/font" Target="fonts/RobotoLight-bold.fntdata"/><Relationship Id="rId126" Type="http://schemas.openxmlformats.org/officeDocument/2006/relationships/font" Target="fonts/RobotoLight-regular.fntdata"/><Relationship Id="rId26" Type="http://schemas.openxmlformats.org/officeDocument/2006/relationships/slide" Target="slides/slide20.xml"/><Relationship Id="rId121" Type="http://schemas.openxmlformats.org/officeDocument/2006/relationships/font" Target="fonts/Caveat-bold.fntdata"/><Relationship Id="rId25" Type="http://schemas.openxmlformats.org/officeDocument/2006/relationships/slide" Target="slides/slide19.xml"/><Relationship Id="rId120" Type="http://schemas.openxmlformats.org/officeDocument/2006/relationships/font" Target="fonts/Caveat-regular.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PlayfairDisplay-boldItalic.fntdata"/><Relationship Id="rId29" Type="http://schemas.openxmlformats.org/officeDocument/2006/relationships/slide" Target="slides/slide23.xml"/><Relationship Id="rId124" Type="http://schemas.openxmlformats.org/officeDocument/2006/relationships/font" Target="fonts/PlayfairDisplay-italic.fntdata"/><Relationship Id="rId123" Type="http://schemas.openxmlformats.org/officeDocument/2006/relationships/font" Target="fonts/PlayfairDisplay-bold.fntdata"/><Relationship Id="rId122" Type="http://schemas.openxmlformats.org/officeDocument/2006/relationships/font" Target="fonts/PlayfairDisplay-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italic.fntdata"/><Relationship Id="rId117" Type="http://schemas.openxmlformats.org/officeDocument/2006/relationships/font" Target="fonts/Roboto-bold.fntdata"/><Relationship Id="rId116" Type="http://schemas.openxmlformats.org/officeDocument/2006/relationships/font" Target="fonts/Roboto-regular.fntdata"/><Relationship Id="rId115" Type="http://schemas.openxmlformats.org/officeDocument/2006/relationships/font" Target="fonts/PlayfairDisplayMedium-boldItalic.fntdata"/><Relationship Id="rId119" Type="http://schemas.openxmlformats.org/officeDocument/2006/relationships/font" Target="fonts/Roboto-boldItalic.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PlayfairDisplayMedium-italic.fntdata"/><Relationship Id="rId18" Type="http://schemas.openxmlformats.org/officeDocument/2006/relationships/slide" Target="slides/slide12.xml"/><Relationship Id="rId113" Type="http://schemas.openxmlformats.org/officeDocument/2006/relationships/font" Target="fonts/PlayfairDisplayMedium-bold.fntdata"/><Relationship Id="rId112" Type="http://schemas.openxmlformats.org/officeDocument/2006/relationships/font" Target="fonts/PlayfairDisplayMedium-regular.fntdata"/><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PoppinsSemiBold-italic.fntdata"/><Relationship Id="rId131" Type="http://schemas.openxmlformats.org/officeDocument/2006/relationships/font" Target="fonts/PoppinsSemiBold-bold.fntdata"/><Relationship Id="rId130" Type="http://schemas.openxmlformats.org/officeDocument/2006/relationships/font" Target="fonts/PoppinsSemiBold-regular.fntdata"/><Relationship Id="rId133" Type="http://schemas.openxmlformats.org/officeDocument/2006/relationships/font" Target="fonts/PoppinsSemiBold-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2a827fdcc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12a827fdcc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34" name="Google Shape;134;g12a827fdcc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df091fdcc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df091fdcc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4203425e5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24203425e5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1df25f5f0d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1df25f5f0d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44debe21d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244debe21d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1e2df38bdc8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g1e2df38bdc8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371" name="Google Shape;1371;g1e2df38bdc8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24453717614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2" name="Google Shape;1382;g24453717614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1383" name="Google Shape;1383;g24453717614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445371761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2445371761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df091fdcc4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df091fdcc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df091fdcc4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df091fdcc4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2b65b7788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2b65b7788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2b65b7788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2b65b7788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4453717614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4453717614_0_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320" name="Google Shape;320;g24453717614_0_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df091fdcc4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df091fdcc4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e0d359d0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e0d359d0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e0d359d08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e0d359d08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e0d359d08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e0d359d08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20417560c9_0_8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120417560c9_0_8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146" name="Google Shape;146;g120417560c9_0_8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e0d359d08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e0d359d08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e0d359d08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e0d359d08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e0d359d08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e0d359d08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e0d359d08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e0d359d08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e0d359d08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e0d359d08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df091fdcc4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df091fdcc4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e2df38b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e2df38b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e0d359d08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e0d359d08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df091fdcc4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df091fdcc4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df091fdcc4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df091fdcc4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3e6094a1c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3e6094a1c7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158" name="Google Shape;158;g23e6094a1c7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df091fdcc4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df091fdcc4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df091fdcc4_0_7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1df091fdcc4_0_7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553" name="Google Shape;553;g1df091fdcc4_0_7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e284f8ec44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1e284f8ec44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560" name="Google Shape;560;g1e284f8ec44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df091fdcc4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df091fdcc4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df091fdcc4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df091fdcc4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e284f8ec4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e284f8ec4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df091fdcc4_0_7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1df091fdcc4_0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603" name="Google Shape;603;g1df091fdcc4_0_7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e284f8ec4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1e284f8ec4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610" name="Google Shape;610;g1e284f8ec4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df091fdcc4_0_2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df091fdcc4_0_2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df091fdcc4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df091fdcc4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0417560c9_0_2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120417560c9_0_2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a:latin typeface="Arial"/>
              <a:ea typeface="Arial"/>
              <a:cs typeface="Arial"/>
              <a:sym typeface="Arial"/>
            </a:endParaRPr>
          </a:p>
        </p:txBody>
      </p:sp>
      <p:sp>
        <p:nvSpPr>
          <p:cNvPr id="189" name="Google Shape;189;g120417560c9_0_2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df091fdcc4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df091fdcc4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df091fdcc4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df091fdcc4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df091fdcc4_0_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df091fdcc4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df091fdcc4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1df091fdcc4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df091fdcc4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df091fdcc4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df091fdcc4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df091fdcc4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df091fdcc4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df091fdcc4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33190b1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33190b1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df091fdcc4_0_8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1df091fdcc4_0_8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729" name="Google Shape;729;g1df091fdcc4_0_8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e284f8ec44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1e284f8ec44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736" name="Google Shape;736;g1e284f8ec44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df091fdcc4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1df091fdcc4_0_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208" name="Google Shape;208;g1df091fdcc4_0_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df091fdcc4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df091fdcc4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df091fdcc4_0_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1df091fdcc4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df091fdcc4_0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df091fdcc4_0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df091fdcc4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df091fdcc4_0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df091fdcc4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1df091fdcc4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df091fdcc4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df091fdcc4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df091fdcc4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df091fdcc4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df091fdcc4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1df091fdcc4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df091fdcc4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1df091fdcc4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375d22ac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375d22ac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e27f06c48c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1e27f06c48c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215" name="Google Shape;215;g1e27f06c48c_0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df091fdcc4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df091fdcc4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1df091fdcc4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1df091fdcc4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e294ae412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e294ae412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4debe21d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44debe21d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df091fdcc4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1df091fdcc4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df091fdcc4_0_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1df091fdcc4_0_9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911" name="Google Shape;911;g1df091fdcc4_0_9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e284f8ec44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1e284f8ec44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918" name="Google Shape;918;g1e284f8ec44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1df091fdcc4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1df091fdcc4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df091fdcc4_0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df091fdcc4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df091fdcc4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1df091fdcc4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a827fdcc6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2a827fdcc6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latin typeface="Roboto Light"/>
                <a:ea typeface="Roboto Light"/>
                <a:cs typeface="Roboto Light"/>
                <a:sym typeface="Roboto Light"/>
              </a:rPr>
              <a:t>Commentary</a:t>
            </a:r>
            <a:endParaRPr b="0" i="0" sz="1200">
              <a:latin typeface="Roboto Light"/>
              <a:ea typeface="Roboto Light"/>
              <a:cs typeface="Roboto Light"/>
              <a:sym typeface="Roboto Light"/>
            </a:endParaRPr>
          </a:p>
        </p:txBody>
      </p:sp>
      <p:sp>
        <p:nvSpPr>
          <p:cNvPr id="222" name="Google Shape;222;g12a827fdcc6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1df091fdcc4_0_10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1df091fdcc4_0_10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961" name="Google Shape;961;g1df091fdcc4_0_10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e284f8ec44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1e284f8ec44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968" name="Google Shape;968;g1e284f8ec44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df091fdcc4_0_1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1df091fdcc4_0_1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1df091fdcc4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1df091fdcc4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1df091fdcc4_0_2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1df091fdcc4_0_2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41d960e1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41d960e1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41d960e11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41d960e1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df091fdcc4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1df091fdcc4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e294ae412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e294ae412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41d960e11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41d960e11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2a827fdcc6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12a827fdcc6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sz="1200">
                <a:solidFill>
                  <a:schemeClr val="dk1"/>
                </a:solidFill>
                <a:latin typeface="Roboto Light"/>
                <a:ea typeface="Roboto Light"/>
                <a:cs typeface="Roboto Light"/>
                <a:sym typeface="Roboto Light"/>
              </a:rPr>
              <a:t>Commentary</a:t>
            </a:r>
            <a:endParaRPr sz="1200">
              <a:solidFill>
                <a:schemeClr val="dk1"/>
              </a:solidFill>
              <a:latin typeface="Roboto Light"/>
              <a:ea typeface="Roboto Light"/>
              <a:cs typeface="Roboto Light"/>
              <a:sym typeface="Roboto Light"/>
            </a:endParaRPr>
          </a:p>
        </p:txBody>
      </p:sp>
      <p:sp>
        <p:nvSpPr>
          <p:cNvPr id="244" name="Google Shape;244;g12a827fdcc6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41d960e11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41d960e11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44537176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44537176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df091fdcc4_0_10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1df091fdcc4_0_10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077" name="Google Shape;1077;g1df091fdcc4_0_10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e284f8ec44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g1e284f8ec44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084" name="Google Shape;1084;g1e284f8ec44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2a827fdcc6_0_1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0" name="Google Shape;1090;g12a827fdcc6_0_1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2a827fdcc6_0_1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4" name="Google Shape;1124;g12a827fdcc6_0_1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2a827fdcc6_0_16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6" name="Google Shape;1166;g12a827fdcc6_0_1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1e294ae412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1e294ae412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df091fdcc4_0_20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1df091fdcc4_0_20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217" name="Google Shape;1217;g1df091fdcc4_0_20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e284f8ec44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g1e284f8ec44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224" name="Google Shape;1224;g1e284f8ec44_0_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df091fdcc4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df091fdcc4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1df091fdcc4_0_2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1df091fdcc4_0_2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45e2c553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45e2c553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2b65b7788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2b65b7788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1df091fdcc4_0_2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1df091fdcc4_0_2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1df25f5f0df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1df25f5f0df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1df25f5f0df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1df25f5f0df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1df25f5f0df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1df25f5f0df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1df25f5f0df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1df25f5f0df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Commentary</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2d31fb0e67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g22d31fb0e67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326" name="Google Shape;1326;g22d31fb0e67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1e284f8ec44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g1e284f8ec44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sz="1800">
              <a:latin typeface="Arial"/>
              <a:ea typeface="Arial"/>
              <a:cs typeface="Arial"/>
              <a:sym typeface="Arial"/>
            </a:endParaRPr>
          </a:p>
        </p:txBody>
      </p:sp>
      <p:sp>
        <p:nvSpPr>
          <p:cNvPr id="1333" name="Google Shape;1333;g1e284f8ec44_0_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9" name="Google Shape;59;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0" name="Google Shape;60;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63" name="Shape 6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7" name="Google Shape;6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8" name="Google Shape;6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 name="Google Shape;6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1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 name="Google Shape;72;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3" name="Google Shape;7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 name="Google Shape;7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8" name="Google Shape;78;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0" name="Google Shape;80;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1" name="Google Shape;81;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 name="Google Shape;85;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0" name="Google Shape;90;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1" name="Google Shape;91;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 name="Google Shape;99;p2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0" name="Google Shape;100;p2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1" name="Google Shape;10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 name="Google Shape;106;p23"/>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7" name="Google Shape;107;p2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8" name="Google Shape;108;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0" name="Google Shape;110;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4" name="Google Shape;114;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2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 name="Google Shape;119;p2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 name="Google Shape;122;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Blank White">
    <p:bg>
      <p:bgPr>
        <a:solidFill>
          <a:schemeClr val="lt1"/>
        </a:solidFill>
      </p:bgPr>
    </p:bg>
    <p:spTree>
      <p:nvGrpSpPr>
        <p:cNvPr id="127" name="Shape 127"/>
        <p:cNvGrpSpPr/>
        <p:nvPr/>
      </p:nvGrpSpPr>
      <p:grpSpPr>
        <a:xfrm>
          <a:off x="0" y="0"/>
          <a:ext cx="0" cy="0"/>
          <a:chOff x="0" y="0"/>
          <a:chExt cx="0" cy="0"/>
        </a:xfrm>
      </p:grpSpPr>
      <p:pic>
        <p:nvPicPr>
          <p:cNvPr id="128" name="Google Shape;128;p27"/>
          <p:cNvPicPr preferRelativeResize="0"/>
          <p:nvPr/>
        </p:nvPicPr>
        <p:blipFill rotWithShape="1">
          <a:blip r:embed="rId2">
            <a:alphaModFix/>
          </a:blip>
          <a:srcRect b="0" l="0" r="0" t="0"/>
          <a:stretch/>
        </p:blipFill>
        <p:spPr>
          <a:xfrm>
            <a:off x="7585411" y="124991"/>
            <a:ext cx="1228095" cy="666555"/>
          </a:xfrm>
          <a:prstGeom prst="rect">
            <a:avLst/>
          </a:prstGeom>
          <a:noFill/>
          <a:ln>
            <a:noFill/>
          </a:ln>
        </p:spPr>
      </p:pic>
      <p:sp>
        <p:nvSpPr>
          <p:cNvPr id="129" name="Google Shape;129;p27"/>
          <p:cNvSpPr txBox="1"/>
          <p:nvPr>
            <p:ph idx="1" type="body"/>
          </p:nvPr>
        </p:nvSpPr>
        <p:spPr>
          <a:xfrm>
            <a:off x="417222" y="1009650"/>
            <a:ext cx="8333100" cy="36744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1700"/>
              <a:buNone/>
              <a:defRPr i="0" sz="1700"/>
            </a:lvl1pPr>
            <a:lvl2pPr indent="-228600" lvl="1" marL="914400" rtl="0" algn="l">
              <a:lnSpc>
                <a:spcPct val="100000"/>
              </a:lnSpc>
              <a:spcBef>
                <a:spcPts val="400"/>
              </a:spcBef>
              <a:spcAft>
                <a:spcPts val="0"/>
              </a:spcAft>
              <a:buClr>
                <a:schemeClr val="dk1"/>
              </a:buClr>
              <a:buSzPts val="1700"/>
              <a:buNone/>
              <a:defRPr i="0" sz="1700"/>
            </a:lvl2pPr>
            <a:lvl3pPr indent="-228600" lvl="2" marL="1371600" rtl="0" algn="l">
              <a:lnSpc>
                <a:spcPct val="100000"/>
              </a:lnSpc>
              <a:spcBef>
                <a:spcPts val="400"/>
              </a:spcBef>
              <a:spcAft>
                <a:spcPts val="0"/>
              </a:spcAft>
              <a:buClr>
                <a:schemeClr val="dk1"/>
              </a:buClr>
              <a:buSzPts val="1700"/>
              <a:buNone/>
              <a:defRPr i="0" sz="1700"/>
            </a:lvl3pPr>
            <a:lvl4pPr indent="-228600" lvl="3" marL="1828800" rtl="0" algn="l">
              <a:lnSpc>
                <a:spcPct val="100000"/>
              </a:lnSpc>
              <a:spcBef>
                <a:spcPts val="400"/>
              </a:spcBef>
              <a:spcAft>
                <a:spcPts val="0"/>
              </a:spcAft>
              <a:buClr>
                <a:schemeClr val="dk1"/>
              </a:buClr>
              <a:buSzPts val="1700"/>
              <a:buNone/>
              <a:defRPr i="0" sz="1700"/>
            </a:lvl4pPr>
            <a:lvl5pPr indent="-228600" lvl="4" marL="2286000" rtl="0" algn="l">
              <a:lnSpc>
                <a:spcPct val="100000"/>
              </a:lnSpc>
              <a:spcBef>
                <a:spcPts val="400"/>
              </a:spcBef>
              <a:spcAft>
                <a:spcPts val="0"/>
              </a:spcAft>
              <a:buClr>
                <a:schemeClr val="dk1"/>
              </a:buClr>
              <a:buSzPts val="1700"/>
              <a:buNone/>
              <a:defRPr i="0" sz="1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27"/>
          <p:cNvSpPr txBox="1"/>
          <p:nvPr>
            <p:ph type="title"/>
          </p:nvPr>
        </p:nvSpPr>
        <p:spPr>
          <a:xfrm>
            <a:off x="417226" y="459350"/>
            <a:ext cx="6824100" cy="3849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2500"/>
              <a:buFont typeface="Poppins SemiBold"/>
              <a:buNone/>
              <a:defRPr i="0" sz="2500">
                <a:latin typeface="Poppins SemiBold"/>
                <a:ea typeface="Poppins SemiBold"/>
                <a:cs typeface="Poppins SemiBold"/>
                <a:sym typeface="Poppins SemiBold"/>
              </a:defRPr>
            </a:lvl1pPr>
            <a:lvl2pPr lvl="1"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2pPr>
            <a:lvl3pPr lvl="2"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3pPr>
            <a:lvl4pPr lvl="3"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4pPr>
            <a:lvl5pPr lvl="4"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5pPr>
            <a:lvl6pPr lvl="5"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6pPr>
            <a:lvl7pPr lvl="6"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7pPr>
            <a:lvl8pPr lvl="7"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8pPr>
            <a:lvl9pPr lvl="8" rtl="0" algn="l">
              <a:lnSpc>
                <a:spcPct val="90000"/>
              </a:lnSpc>
              <a:spcBef>
                <a:spcPts val="0"/>
              </a:spcBef>
              <a:spcAft>
                <a:spcPts val="0"/>
              </a:spcAft>
              <a:buSzPts val="2500"/>
              <a:buFont typeface="Poppins SemiBold"/>
              <a:buNone/>
              <a:defRPr sz="2500">
                <a:latin typeface="Poppins SemiBold"/>
                <a:ea typeface="Poppins SemiBold"/>
                <a:cs typeface="Poppins SemiBold"/>
                <a:sym typeface="Poppins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4" name="Google Shape;54;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6" name="Google Shape;56;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png"/><Relationship Id="rId5" Type="http://schemas.openxmlformats.org/officeDocument/2006/relationships/hyperlink" Target="https://sdgs.un.org/goals" TargetMode="External"/><Relationship Id="rId6" Type="http://schemas.openxmlformats.org/officeDocument/2006/relationships/hyperlink" Target="https://www.stockholmresilience.org/research/planetary-boundaries/the-nine-planetary-boundaries.html" TargetMode="External"/><Relationship Id="rId7" Type="http://schemas.openxmlformats.org/officeDocument/2006/relationships/image" Target="../media/image17.png"/><Relationship Id="rId8" Type="http://schemas.openxmlformats.org/officeDocument/2006/relationships/slide" Target="/ppt/slides/slide4.xml"/></Relationships>
</file>

<file path=ppt/slides/_rels/slide100.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4.png"/><Relationship Id="rId4" Type="http://schemas.openxmlformats.org/officeDocument/2006/relationships/image" Target="../media/image146.png"/><Relationship Id="rId9" Type="http://schemas.openxmlformats.org/officeDocument/2006/relationships/slide" Target="/ppt/slides/slide4.xml"/><Relationship Id="rId5" Type="http://schemas.openxmlformats.org/officeDocument/2006/relationships/hyperlink" Target="https://doughnuteconomics.org/contact" TargetMode="External"/><Relationship Id="rId6" Type="http://schemas.openxmlformats.org/officeDocument/2006/relationships/image" Target="../media/image164.jpg"/><Relationship Id="rId7" Type="http://schemas.openxmlformats.org/officeDocument/2006/relationships/hyperlink" Target="https://doughnuteconomics.org/stories/new" TargetMode="External"/><Relationship Id="rId8" Type="http://schemas.openxmlformats.org/officeDocument/2006/relationships/image" Target="../media/image165.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4.png"/><Relationship Id="rId4" Type="http://schemas.openxmlformats.org/officeDocument/2006/relationships/image" Target="../media/image156.png"/><Relationship Id="rId5" Type="http://schemas.openxmlformats.org/officeDocument/2006/relationships/hyperlink" Target="https://doughnuteconomics.org/contact" TargetMode="External"/><Relationship Id="rId6" Type="http://schemas.openxmlformats.org/officeDocument/2006/relationships/image" Target="../media/image164.jpg"/><Relationship Id="rId7" Type="http://schemas.openxmlformats.org/officeDocument/2006/relationships/slide" Target="/ppt/slides/slide4.xml"/><Relationship Id="rId8"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4.png"/><Relationship Id="rId4" Type="http://schemas.openxmlformats.org/officeDocument/2006/relationships/image" Target="../media/image158.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themes/5" TargetMode="External"/><Relationship Id="rId8" Type="http://schemas.openxmlformats.org/officeDocument/2006/relationships/image" Target="../media/image16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slide" Target="/ppt/slides/slide4.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 Id="rId3" Type="http://schemas.openxmlformats.org/officeDocument/2006/relationships/image" Target="../media/image153.png"/><Relationship Id="rId4" Type="http://schemas.openxmlformats.org/officeDocument/2006/relationships/image" Target="../media/image152.png"/><Relationship Id="rId5" Type="http://schemas.openxmlformats.org/officeDocument/2006/relationships/hyperlink" Target="https://doughnuteconomics.org/licens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slide" Target="/ppt/slides/slide4.xml"/><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doughnuteconomics.org/tools/65" TargetMode="External"/><Relationship Id="rId4" Type="http://schemas.openxmlformats.org/officeDocument/2006/relationships/image" Target="../media/image61.jp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slide" Target="/ppt/slides/slide4.xml"/><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s://doughnuteconomics.org/tools-and-stories/20" TargetMode="External"/><Relationship Id="rId9" Type="http://schemas.openxmlformats.org/officeDocument/2006/relationships/image" Target="../media/image2.png"/><Relationship Id="rId5" Type="http://schemas.openxmlformats.org/officeDocument/2006/relationships/image" Target="../media/image60.jp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slide" Target="/ppt/slid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oughnuteconomics.org/tools-and-stories/18" TargetMode="External"/><Relationship Id="rId4" Type="http://schemas.openxmlformats.org/officeDocument/2006/relationships/image" Target="../media/image62.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slide" Target="/ppt/slid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slide" Target="/ppt/slides/slide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1" Type="http://schemas.openxmlformats.org/officeDocument/2006/relationships/slide" Target="/ppt/slides/slide4.xml"/><Relationship Id="rId10" Type="http://schemas.openxmlformats.org/officeDocument/2006/relationships/image" Target="../media/image25.jp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4.jpg"/><Relationship Id="rId9" Type="http://schemas.openxmlformats.org/officeDocument/2006/relationships/image" Target="../media/image23.jpg"/><Relationship Id="rId5" Type="http://schemas.openxmlformats.org/officeDocument/2006/relationships/image" Target="../media/image30.jpg"/><Relationship Id="rId6" Type="http://schemas.openxmlformats.org/officeDocument/2006/relationships/image" Target="../media/image35.jpg"/><Relationship Id="rId7" Type="http://schemas.openxmlformats.org/officeDocument/2006/relationships/image" Target="../media/image20.jpg"/><Relationship Id="rId8"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jpg"/><Relationship Id="rId4" Type="http://schemas.openxmlformats.org/officeDocument/2006/relationships/image" Target="../media/image34.jpg"/><Relationship Id="rId5" Type="http://schemas.openxmlformats.org/officeDocument/2006/relationships/slide" Target="/ppt/slides/slide4.xml"/><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35.jpg"/><Relationship Id="rId5" Type="http://schemas.openxmlformats.org/officeDocument/2006/relationships/image" Target="../media/image30.jpg"/><Relationship Id="rId6" Type="http://schemas.openxmlformats.org/officeDocument/2006/relationships/slide" Target="/ppt/slides/slide4.xml"/><Relationship Id="rId7"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slide" Target="/ppt/slides/slide4.xml"/><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slide" Target="/ppt/slides/slide4.xml"/><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35.jpg"/><Relationship Id="rId5" Type="http://schemas.openxmlformats.org/officeDocument/2006/relationships/image" Target="../media/image43.jpg"/><Relationship Id="rId6" Type="http://schemas.openxmlformats.org/officeDocument/2006/relationships/slide" Target="/ppt/slides/slide4.xml"/><Relationship Id="rId7"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slide" Target="/ppt/slides/slide4.xml"/><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jpg"/><Relationship Id="rId4" Type="http://schemas.openxmlformats.org/officeDocument/2006/relationships/image" Target="../media/image27.jpg"/><Relationship Id="rId5" Type="http://schemas.openxmlformats.org/officeDocument/2006/relationships/slide" Target="/ppt/slides/slide4.xml"/><Relationship Id="rId6"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39.jpg"/><Relationship Id="rId5" Type="http://schemas.openxmlformats.org/officeDocument/2006/relationships/slide" Target="/ppt/slides/slide4.xml"/><Relationship Id="rId6"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jpg"/><Relationship Id="rId4" Type="http://schemas.openxmlformats.org/officeDocument/2006/relationships/image" Target="../media/image48.jpg"/><Relationship Id="rId5" Type="http://schemas.openxmlformats.org/officeDocument/2006/relationships/slide" Target="/ppt/slides/slide4.xml"/><Relationship Id="rId6"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44.png"/><Relationship Id="rId9" Type="http://schemas.openxmlformats.org/officeDocument/2006/relationships/image" Target="../media/image68.jpg"/><Relationship Id="rId5" Type="http://schemas.openxmlformats.org/officeDocument/2006/relationships/image" Target="../media/image19.png"/><Relationship Id="rId6" Type="http://schemas.openxmlformats.org/officeDocument/2006/relationships/slide" Target="/ppt/slides/slide4.xml"/><Relationship Id="rId7" Type="http://schemas.openxmlformats.org/officeDocument/2006/relationships/image" Target="../media/image2.png"/><Relationship Id="rId8" Type="http://schemas.openxmlformats.org/officeDocument/2006/relationships/hyperlink" Target="https://doughnuteconomics.org/tools/21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42.png"/><Relationship Id="rId9"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hyperlink" Target="https://doughnuteconomics.org/tools-and-stories/2" TargetMode="External"/><Relationship Id="rId7" Type="http://schemas.openxmlformats.org/officeDocument/2006/relationships/image" Target="../media/image69.jpg"/><Relationship Id="rId8" Type="http://schemas.openxmlformats.org/officeDocument/2006/relationships/slide" Target="/ppt/slid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doughnuteconomics.org/tools/204" TargetMode="External"/><Relationship Id="rId4" Type="http://schemas.openxmlformats.org/officeDocument/2006/relationships/image" Target="../media/image71.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19.png"/><Relationship Id="rId8" Type="http://schemas.openxmlformats.org/officeDocument/2006/relationships/slide" Target="/ppt/slid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hyperlink" Target="https://doughnuteconomics.org/tools-and-stories/28" TargetMode="External"/><Relationship Id="rId7" Type="http://schemas.openxmlformats.org/officeDocument/2006/relationships/image" Target="../media/image67.jpg"/><Relationship Id="rId8" Type="http://schemas.openxmlformats.org/officeDocument/2006/relationships/slide" Target="/ppt/slid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doughnuteconomics.org/tools-and-stories/15" TargetMode="External"/><Relationship Id="rId4" Type="http://schemas.openxmlformats.org/officeDocument/2006/relationships/image" Target="../media/image73.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0.png"/><Relationship Id="rId7" Type="http://schemas.openxmlformats.org/officeDocument/2006/relationships/image" Target="../media/image19.png"/><Relationship Id="rId8" Type="http://schemas.openxmlformats.org/officeDocument/2006/relationships/slide" Target="/ppt/slid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doughnuteconomics.org/tools-and-stories/138" TargetMode="External"/><Relationship Id="rId4" Type="http://schemas.openxmlformats.org/officeDocument/2006/relationships/image" Target="../media/image65.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1.png"/><Relationship Id="rId7" Type="http://schemas.openxmlformats.org/officeDocument/2006/relationships/image" Target="../media/image19.png"/><Relationship Id="rId8" Type="http://schemas.openxmlformats.org/officeDocument/2006/relationships/slide" Target="/ppt/slid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slide" Target="/ppt/slides/slide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slide" Target="/ppt/slides/slide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ughnuteconomics.org/tools-and-stories/105" TargetMode="External"/><Relationship Id="rId4" Type="http://schemas.openxmlformats.org/officeDocument/2006/relationships/image" Target="../media/image86.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6.png"/><Relationship Id="rId7" Type="http://schemas.openxmlformats.org/officeDocument/2006/relationships/image" Target="../media/image19.png"/><Relationship Id="rId8" Type="http://schemas.openxmlformats.org/officeDocument/2006/relationships/slide" Target="/ppt/slid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doughnuteconomics.org/stories/152" TargetMode="External"/><Relationship Id="rId4" Type="http://schemas.openxmlformats.org/officeDocument/2006/relationships/image" Target="../media/image76.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 Id="rId7" Type="http://schemas.openxmlformats.org/officeDocument/2006/relationships/image" Target="../media/image19.png"/><Relationship Id="rId8" Type="http://schemas.openxmlformats.org/officeDocument/2006/relationships/slide" Target="/ppt/slid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doughnuteconomics.org/tools/204" TargetMode="External"/><Relationship Id="rId4" Type="http://schemas.openxmlformats.org/officeDocument/2006/relationships/image" Target="../media/image71.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19.png"/><Relationship Id="rId8" Type="http://schemas.openxmlformats.org/officeDocument/2006/relationships/slide" Target="/ppt/slid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slide" Target="/ppt/slides/slide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slide" Target="/ppt/slides/slide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doughnuteconomics.org/principles-and-guidelines" TargetMode="External"/><Relationship Id="rId4" Type="http://schemas.openxmlformats.org/officeDocument/2006/relationships/image" Target="../media/image75.jpg"/><Relationship Id="rId9"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19.png"/><Relationship Id="rId7" Type="http://schemas.openxmlformats.org/officeDocument/2006/relationships/slide" Target="/ppt/slides/slide4.xml"/><Relationship Id="rId8"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hyperlink" Target="https://doughnuteconomics.org/tools/172" TargetMode="External"/><Relationship Id="rId9" Type="http://schemas.openxmlformats.org/officeDocument/2006/relationships/image" Target="../media/image2.png"/><Relationship Id="rId5" Type="http://schemas.openxmlformats.org/officeDocument/2006/relationships/image" Target="../media/image74.jpg"/><Relationship Id="rId6" Type="http://schemas.openxmlformats.org/officeDocument/2006/relationships/image" Target="../media/image54.png"/><Relationship Id="rId7" Type="http://schemas.openxmlformats.org/officeDocument/2006/relationships/image" Target="../media/image19.png"/><Relationship Id="rId8" Type="http://schemas.openxmlformats.org/officeDocument/2006/relationships/slide" Target="/ppt/slides/slide4.xml"/></Relationships>
</file>

<file path=ppt/slides/_rels/slide4.xml.rels><?xml version="1.0" encoding="UTF-8" standalone="yes"?><Relationships xmlns="http://schemas.openxmlformats.org/package/2006/relationships"><Relationship Id="rId11" Type="http://schemas.openxmlformats.org/officeDocument/2006/relationships/slide" Target="/ppt/slides/slide4.xml"/><Relationship Id="rId10" Type="http://schemas.openxmlformats.org/officeDocument/2006/relationships/slide" Target="/ppt/slides/slide88.xml"/><Relationship Id="rId13" Type="http://schemas.openxmlformats.org/officeDocument/2006/relationships/slide" Target="/ppt/slides/slide98.xml"/><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slide" Target="/ppt/slides/slide31.xml"/><Relationship Id="rId9" Type="http://schemas.openxmlformats.org/officeDocument/2006/relationships/slide" Target="/ppt/slides/slide82.xml"/><Relationship Id="rId14" Type="http://schemas.openxmlformats.org/officeDocument/2006/relationships/image" Target="../media/image4.png"/><Relationship Id="rId5" Type="http://schemas.openxmlformats.org/officeDocument/2006/relationships/slide" Target="/ppt/slides/slide36.xml"/><Relationship Id="rId6" Type="http://schemas.openxmlformats.org/officeDocument/2006/relationships/slide" Target="/ppt/slides/slide48.xml"/><Relationship Id="rId7" Type="http://schemas.openxmlformats.org/officeDocument/2006/relationships/slide" Target="/ppt/slides/slide65.xml"/><Relationship Id="rId8" Type="http://schemas.openxmlformats.org/officeDocument/2006/relationships/slide" Target="/ppt/slides/slide7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doughnuteconomics.org/tools-and-stories/13" TargetMode="External"/><Relationship Id="rId4" Type="http://schemas.openxmlformats.org/officeDocument/2006/relationships/image" Target="../media/image78.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5.png"/><Relationship Id="rId7" Type="http://schemas.openxmlformats.org/officeDocument/2006/relationships/image" Target="../media/image19.png"/><Relationship Id="rId8" Type="http://schemas.openxmlformats.org/officeDocument/2006/relationships/slide" Target="/ppt/slides/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doughnuteconomics.org/tools/176" TargetMode="External"/><Relationship Id="rId4" Type="http://schemas.openxmlformats.org/officeDocument/2006/relationships/image" Target="../media/image82.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19.png"/><Relationship Id="rId8" Type="http://schemas.openxmlformats.org/officeDocument/2006/relationships/slide" Target="/ppt/slides/slid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hyperlink" Target="https://doughnuteconomics.org/tools/21" TargetMode="External"/><Relationship Id="rId9" Type="http://schemas.openxmlformats.org/officeDocument/2006/relationships/image" Target="../media/image2.png"/><Relationship Id="rId5" Type="http://schemas.openxmlformats.org/officeDocument/2006/relationships/image" Target="../media/image89.jpg"/><Relationship Id="rId6" Type="http://schemas.openxmlformats.org/officeDocument/2006/relationships/image" Target="../media/image58.png"/><Relationship Id="rId7" Type="http://schemas.openxmlformats.org/officeDocument/2006/relationships/image" Target="../media/image19.png"/><Relationship Id="rId8" Type="http://schemas.openxmlformats.org/officeDocument/2006/relationships/slide" Target="/ppt/slides/slid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doughnuteconomics.org/tools/175" TargetMode="External"/><Relationship Id="rId4" Type="http://schemas.openxmlformats.org/officeDocument/2006/relationships/image" Target="../media/image88.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9.png"/><Relationship Id="rId7" Type="http://schemas.openxmlformats.org/officeDocument/2006/relationships/image" Target="../media/image19.png"/><Relationship Id="rId8" Type="http://schemas.openxmlformats.org/officeDocument/2006/relationships/slide" Target="/ppt/slides/slid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63.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44" TargetMode="External"/><Relationship Id="rId8" Type="http://schemas.openxmlformats.org/officeDocument/2006/relationships/image" Target="../media/image9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64.png"/><Relationship Id="rId5" Type="http://schemas.openxmlformats.org/officeDocument/2006/relationships/hyperlink" Target="https://doughnuteconomics.org/stories/245" TargetMode="External"/><Relationship Id="rId6" Type="http://schemas.openxmlformats.org/officeDocument/2006/relationships/image" Target="../media/image94.jpg"/><Relationship Id="rId7" Type="http://schemas.openxmlformats.org/officeDocument/2006/relationships/slide" Target="/ppt/slides/slide4.xml"/><Relationship Id="rId8"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66.png"/><Relationship Id="rId5" Type="http://schemas.openxmlformats.org/officeDocument/2006/relationships/hyperlink" Target="https://doughnuteconomics.org/stories/239" TargetMode="External"/><Relationship Id="rId6" Type="http://schemas.openxmlformats.org/officeDocument/2006/relationships/image" Target="../media/image96.jpg"/><Relationship Id="rId7" Type="http://schemas.openxmlformats.org/officeDocument/2006/relationships/slide" Target="/ppt/slides/slide4.xml"/><Relationship Id="rId8"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70.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6" TargetMode="External"/><Relationship Id="rId8" Type="http://schemas.openxmlformats.org/officeDocument/2006/relationships/image" Target="../media/image10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slide" Target="/ppt/slides/slide4.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slide" Target="/ppt/slides/slide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slide" Target="/ppt/slides/slide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https://doughnuteconomics.org/tools/142" TargetMode="External"/><Relationship Id="rId4" Type="http://schemas.openxmlformats.org/officeDocument/2006/relationships/image" Target="../media/image99.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7.png"/><Relationship Id="rId7" Type="http://schemas.openxmlformats.org/officeDocument/2006/relationships/image" Target="../media/image19.png"/><Relationship Id="rId8" Type="http://schemas.openxmlformats.org/officeDocument/2006/relationships/slide" Target="/ppt/slides/slide4.xml"/></Relationships>
</file>

<file path=ppt/slides/_rels/slide51.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s://doughnuteconomics.org/tools/146" TargetMode="External"/><Relationship Id="rId4" Type="http://schemas.openxmlformats.org/officeDocument/2006/relationships/image" Target="../media/image98.jpg"/><Relationship Id="rId9" Type="http://schemas.openxmlformats.org/officeDocument/2006/relationships/slide" Target="/ppt/slides/slide4.xml"/><Relationship Id="rId5" Type="http://schemas.openxmlformats.org/officeDocument/2006/relationships/slide" Target="/ppt/slides/slide41.xml"/><Relationship Id="rId6" Type="http://schemas.openxmlformats.org/officeDocument/2006/relationships/image" Target="../media/image4.png"/><Relationship Id="rId7" Type="http://schemas.openxmlformats.org/officeDocument/2006/relationships/image" Target="../media/image72.png"/><Relationship Id="rId8"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doughnuteconomics.org/tools/143" TargetMode="External"/><Relationship Id="rId4" Type="http://schemas.openxmlformats.org/officeDocument/2006/relationships/image" Target="../media/image101.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9.png"/><Relationship Id="rId7" Type="http://schemas.openxmlformats.org/officeDocument/2006/relationships/image" Target="../media/image19.png"/><Relationship Id="rId8" Type="http://schemas.openxmlformats.org/officeDocument/2006/relationships/slide" Target="/ppt/slid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https://doughnuteconomics.org/stories/213" TargetMode="External"/><Relationship Id="rId4" Type="http://schemas.openxmlformats.org/officeDocument/2006/relationships/image" Target="../media/image111.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0.png"/><Relationship Id="rId7" Type="http://schemas.openxmlformats.org/officeDocument/2006/relationships/image" Target="../media/image19.png"/><Relationship Id="rId8" Type="http://schemas.openxmlformats.org/officeDocument/2006/relationships/slide" Target="/ppt/slides/slid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doughnuteconomics.org/tools/201" TargetMode="External"/><Relationship Id="rId4" Type="http://schemas.openxmlformats.org/officeDocument/2006/relationships/image" Target="../media/image107.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3.png"/><Relationship Id="rId7" Type="http://schemas.openxmlformats.org/officeDocument/2006/relationships/image" Target="../media/image19.png"/><Relationship Id="rId8" Type="http://schemas.openxmlformats.org/officeDocument/2006/relationships/slide" Target="/ppt/slides/slid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hyperlink" Target="https://doughnuteconomics.org/tools/203" TargetMode="External"/><Relationship Id="rId4" Type="http://schemas.openxmlformats.org/officeDocument/2006/relationships/image" Target="../media/image109.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1.png"/><Relationship Id="rId7" Type="http://schemas.openxmlformats.org/officeDocument/2006/relationships/image" Target="../media/image19.png"/><Relationship Id="rId8" Type="http://schemas.openxmlformats.org/officeDocument/2006/relationships/slide" Target="/ppt/slides/slid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hyperlink" Target="https://doughnuteconomics.org/tools/144" TargetMode="External"/><Relationship Id="rId4" Type="http://schemas.openxmlformats.org/officeDocument/2006/relationships/image" Target="../media/image112.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4.png"/><Relationship Id="rId7" Type="http://schemas.openxmlformats.org/officeDocument/2006/relationships/image" Target="../media/image19.png"/><Relationship Id="rId8" Type="http://schemas.openxmlformats.org/officeDocument/2006/relationships/slide" Target="/ppt/slides/sl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slide" Target="/ppt/slides/slide53.xml"/><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85.png"/><Relationship Id="rId6" Type="http://schemas.openxmlformats.org/officeDocument/2006/relationships/hyperlink" Target="https://doughnuteconomics.org/stories/248" TargetMode="External"/><Relationship Id="rId7" Type="http://schemas.openxmlformats.org/officeDocument/2006/relationships/image" Target="../media/image114.jpg"/><Relationship Id="rId8" Type="http://schemas.openxmlformats.org/officeDocument/2006/relationships/slide" Target="/ppt/slides/slid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hyperlink" Target="https://doughnuteconomics.org/stories/212" TargetMode="External"/><Relationship Id="rId4" Type="http://schemas.openxmlformats.org/officeDocument/2006/relationships/image" Target="../media/image115.jpg"/><Relationship Id="rId5" Type="http://schemas.openxmlformats.org/officeDocument/2006/relationships/image" Target="../media/image4.png"/><Relationship Id="rId6" Type="http://schemas.openxmlformats.org/officeDocument/2006/relationships/image" Target="../media/image87.png"/><Relationship Id="rId7" Type="http://schemas.openxmlformats.org/officeDocument/2006/relationships/slide" Target="/ppt/slides/slide4.xml"/><Relationship Id="rId8"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hyperlink" Target="https://doughnuteconomics.org/stories/167" TargetMode="External"/><Relationship Id="rId4" Type="http://schemas.openxmlformats.org/officeDocument/2006/relationships/image" Target="../media/image122.jpg"/><Relationship Id="rId5" Type="http://schemas.openxmlformats.org/officeDocument/2006/relationships/image" Target="../media/image4.png"/><Relationship Id="rId6" Type="http://schemas.openxmlformats.org/officeDocument/2006/relationships/image" Target="../media/image90.png"/><Relationship Id="rId7" Type="http://schemas.openxmlformats.org/officeDocument/2006/relationships/slide" Target="/ppt/slides/slide4.xml"/><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slide" Target="/ppt/slides/slide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hyperlink" Target="https://doughnuteconomics.org/tools/145" TargetMode="External"/><Relationship Id="rId4" Type="http://schemas.openxmlformats.org/officeDocument/2006/relationships/image" Target="../media/image117.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92.png"/><Relationship Id="rId7" Type="http://schemas.openxmlformats.org/officeDocument/2006/relationships/image" Target="../media/image19.png"/><Relationship Id="rId8" Type="http://schemas.openxmlformats.org/officeDocument/2006/relationships/slide" Target="/ppt/slides/slide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91.png"/><Relationship Id="rId5" Type="http://schemas.openxmlformats.org/officeDocument/2006/relationships/hyperlink" Target="https://doughnuteconomics.org/stories/247" TargetMode="External"/><Relationship Id="rId6" Type="http://schemas.openxmlformats.org/officeDocument/2006/relationships/image" Target="../media/image124.jpg"/><Relationship Id="rId7" Type="http://schemas.openxmlformats.org/officeDocument/2006/relationships/slide" Target="/ppt/slides/slide4.xml"/><Relationship Id="rId8"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93.png"/><Relationship Id="rId5" Type="http://schemas.openxmlformats.org/officeDocument/2006/relationships/hyperlink" Target="https://doughnuteconomics.org/stories/246" TargetMode="External"/><Relationship Id="rId6" Type="http://schemas.openxmlformats.org/officeDocument/2006/relationships/image" Target="../media/image127.jpg"/><Relationship Id="rId7" Type="http://schemas.openxmlformats.org/officeDocument/2006/relationships/slide" Target="/ppt/slides/slide4.xml"/><Relationship Id="rId8"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95.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41" TargetMode="External"/><Relationship Id="rId8" Type="http://schemas.openxmlformats.org/officeDocument/2006/relationships/image" Target="../media/image12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hyperlink" Target="https://doughnuteconomics.org/news/27" TargetMode="External"/><Relationship Id="rId4" Type="http://schemas.openxmlformats.org/officeDocument/2006/relationships/image" Target="../media/image126.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00.png"/><Relationship Id="rId7" Type="http://schemas.openxmlformats.org/officeDocument/2006/relationships/image" Target="../media/image19.png"/><Relationship Id="rId8" Type="http://schemas.openxmlformats.org/officeDocument/2006/relationships/slide" Target="/ppt/slides/slid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slide" Target="/ppt/slides/slide4.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slide" Target="/ppt/slides/slide4.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hyperlink" Target="https://doughnuteconomics.org/tools/200" TargetMode="External"/><Relationship Id="rId4" Type="http://schemas.openxmlformats.org/officeDocument/2006/relationships/image" Target="../media/image132.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02.png"/><Relationship Id="rId7" Type="http://schemas.openxmlformats.org/officeDocument/2006/relationships/image" Target="../media/image19.png"/><Relationship Id="rId8" Type="http://schemas.openxmlformats.org/officeDocument/2006/relationships/slide" Target="/ppt/slides/slid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hyperlink" Target="https://doughnuteconomics.org/tools/118" TargetMode="External"/><Relationship Id="rId4" Type="http://schemas.openxmlformats.org/officeDocument/2006/relationships/image" Target="../media/image139.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03.png"/><Relationship Id="rId7" Type="http://schemas.openxmlformats.org/officeDocument/2006/relationships/image" Target="../media/image19.png"/><Relationship Id="rId8" Type="http://schemas.openxmlformats.org/officeDocument/2006/relationships/slide" Target="/ppt/slides/slide4.xml"/></Relationships>
</file>

<file path=ppt/slides/_rels/slide69.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hyperlink" Target="https://doughnuteconomics.org/tools/208" TargetMode="External"/><Relationship Id="rId4" Type="http://schemas.openxmlformats.org/officeDocument/2006/relationships/image" Target="../media/image134.jpg"/><Relationship Id="rId9" Type="http://schemas.openxmlformats.org/officeDocument/2006/relationships/slide" Target="/ppt/slides/slide4.xml"/><Relationship Id="rId5" Type="http://schemas.openxmlformats.org/officeDocument/2006/relationships/hyperlink" Target="https://takethejump.org/" TargetMode="External"/><Relationship Id="rId6" Type="http://schemas.openxmlformats.org/officeDocument/2006/relationships/image" Target="../media/image4.png"/><Relationship Id="rId7" Type="http://schemas.openxmlformats.org/officeDocument/2006/relationships/image" Target="../media/image104.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3.jpg"/><Relationship Id="rId9" Type="http://schemas.openxmlformats.org/officeDocument/2006/relationships/slide" Target="/ppt/slides/slide4.xml"/><Relationship Id="rId5" Type="http://schemas.openxmlformats.org/officeDocument/2006/relationships/image" Target="../media/image5.jp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slide" Target="/ppt/slides/slide4.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slide" Target="/ppt/slides/slide4.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hyperlink" Target="https://doughnuteconomics.org/about-groups-and-networks" TargetMode="External"/><Relationship Id="rId4" Type="http://schemas.openxmlformats.org/officeDocument/2006/relationships/image" Target="../media/image138.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05.png"/><Relationship Id="rId7" Type="http://schemas.openxmlformats.org/officeDocument/2006/relationships/image" Target="../media/image19.png"/><Relationship Id="rId8" Type="http://schemas.openxmlformats.org/officeDocument/2006/relationships/slide" Target="/ppt/slides/slide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110.png"/><Relationship Id="rId5" Type="http://schemas.openxmlformats.org/officeDocument/2006/relationships/hyperlink" Target="https://doughnuteconomics.org/stories/240" TargetMode="External"/><Relationship Id="rId6" Type="http://schemas.openxmlformats.org/officeDocument/2006/relationships/image" Target="../media/image148.jpg"/><Relationship Id="rId7" Type="http://schemas.openxmlformats.org/officeDocument/2006/relationships/slide" Target="/ppt/slides/slide4.xml"/><Relationship Id="rId8"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png"/><Relationship Id="rId4" Type="http://schemas.openxmlformats.org/officeDocument/2006/relationships/image" Target="../media/image106.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7" TargetMode="External"/><Relationship Id="rId8" Type="http://schemas.openxmlformats.org/officeDocument/2006/relationships/image" Target="../media/image14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png"/><Relationship Id="rId4" Type="http://schemas.openxmlformats.org/officeDocument/2006/relationships/image" Target="../media/image113.png"/><Relationship Id="rId5" Type="http://schemas.openxmlformats.org/officeDocument/2006/relationships/hyperlink" Target="https://doughnuteconomics.org/stories/249" TargetMode="External"/><Relationship Id="rId6" Type="http://schemas.openxmlformats.org/officeDocument/2006/relationships/image" Target="../media/image143.jpg"/><Relationship Id="rId7" Type="http://schemas.openxmlformats.org/officeDocument/2006/relationships/slide" Target="/ppt/slides/slide4.xml"/><Relationship Id="rId8"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png"/><Relationship Id="rId4" Type="http://schemas.openxmlformats.org/officeDocument/2006/relationships/image" Target="../media/image119.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0" TargetMode="External"/><Relationship Id="rId8" Type="http://schemas.openxmlformats.org/officeDocument/2006/relationships/image" Target="../media/image14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hyperlink" Target="https://doughnuteconomics.org/stories/131" TargetMode="External"/><Relationship Id="rId4" Type="http://schemas.openxmlformats.org/officeDocument/2006/relationships/image" Target="../media/image4.png"/><Relationship Id="rId9" Type="http://schemas.openxmlformats.org/officeDocument/2006/relationships/image" Target="../media/image151.jpg"/><Relationship Id="rId5" Type="http://schemas.openxmlformats.org/officeDocument/2006/relationships/image" Target="../media/image116.png"/><Relationship Id="rId6" Type="http://schemas.openxmlformats.org/officeDocument/2006/relationships/slide" Target="/ppt/slides/slide4.xml"/><Relationship Id="rId7" Type="http://schemas.openxmlformats.org/officeDocument/2006/relationships/image" Target="../media/image2.png"/><Relationship Id="rId8" Type="http://schemas.openxmlformats.org/officeDocument/2006/relationships/hyperlink" Target="https://doughnuteconomics.org/stories/255"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png"/><Relationship Id="rId4" Type="http://schemas.openxmlformats.org/officeDocument/2006/relationships/image" Target="../media/image118.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2" TargetMode="External"/><Relationship Id="rId8" Type="http://schemas.openxmlformats.org/officeDocument/2006/relationships/image" Target="../media/image14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png"/><Relationship Id="rId4" Type="http://schemas.openxmlformats.org/officeDocument/2006/relationships/image" Target="../media/image120.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3" TargetMode="External"/><Relationship Id="rId8" Type="http://schemas.openxmlformats.org/officeDocument/2006/relationships/image" Target="../media/image14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slide" Target="/ppt/slides/slide4.xml"/><Relationship Id="rId5"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121.png"/><Relationship Id="rId5" Type="http://schemas.openxmlformats.org/officeDocument/2006/relationships/slide" Target="/ppt/slides/slide4.xml"/><Relationship Id="rId6" Type="http://schemas.openxmlformats.org/officeDocument/2006/relationships/image" Target="../media/image2.png"/><Relationship Id="rId7" Type="http://schemas.openxmlformats.org/officeDocument/2006/relationships/hyperlink" Target="https://doughnuteconomics.org/stories/254" TargetMode="External"/><Relationship Id="rId8" Type="http://schemas.openxmlformats.org/officeDocument/2006/relationships/image" Target="../media/image15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hyperlink" Target="https://doughnuteconomics.org/stories/190" TargetMode="External"/><Relationship Id="rId4" Type="http://schemas.openxmlformats.org/officeDocument/2006/relationships/image" Target="../media/image154.jpg"/><Relationship Id="rId5" Type="http://schemas.openxmlformats.org/officeDocument/2006/relationships/image" Target="../media/image4.png"/><Relationship Id="rId6" Type="http://schemas.openxmlformats.org/officeDocument/2006/relationships/image" Target="../media/image123.png"/><Relationship Id="rId7" Type="http://schemas.openxmlformats.org/officeDocument/2006/relationships/slide" Target="/ppt/slides/slide4.xml"/><Relationship Id="rId8"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slide" Target="/ppt/slides/slide4.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slide" Target="/ppt/slides/slide4.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8.png"/><Relationship Id="rId4" Type="http://schemas.openxmlformats.org/officeDocument/2006/relationships/image" Target="../media/image128.jpg"/><Relationship Id="rId5" Type="http://schemas.openxmlformats.org/officeDocument/2006/relationships/slide" Target="/ppt/slides/slide4.xml"/><Relationship Id="rId6"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8.png"/><Relationship Id="rId4" Type="http://schemas.openxmlformats.org/officeDocument/2006/relationships/image" Target="../media/image128.jpg"/><Relationship Id="rId5" Type="http://schemas.openxmlformats.org/officeDocument/2006/relationships/slide" Target="/ppt/slides/slide4.xml"/><Relationship Id="rId6"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slide" Target="/ppt/slides/slide4.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4.png"/><Relationship Id="rId4" Type="http://schemas.openxmlformats.org/officeDocument/2006/relationships/image" Target="../media/image133.png"/><Relationship Id="rId5" Type="http://schemas.openxmlformats.org/officeDocument/2006/relationships/hyperlink" Target="https://doughnuteconomics.org/tools/167" TargetMode="External"/><Relationship Id="rId6" Type="http://schemas.openxmlformats.org/officeDocument/2006/relationships/image" Target="../media/image155.jpg"/><Relationship Id="rId7" Type="http://schemas.openxmlformats.org/officeDocument/2006/relationships/slide" Target="/ppt/slides/slide4.xml"/><Relationship Id="rId8"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slide" Target="/ppt/slides/slide4.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slide" Target="/ppt/slides/slide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slide" Target="/ppt/slides/slide4.xml"/><Relationship Id="rId5"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hyperlink" Target="https://doughnuteconomics.org/stories/148" TargetMode="External"/><Relationship Id="rId4" Type="http://schemas.openxmlformats.org/officeDocument/2006/relationships/image" Target="../media/image157.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30.png"/><Relationship Id="rId7" Type="http://schemas.openxmlformats.org/officeDocument/2006/relationships/image" Target="../media/image19.png"/><Relationship Id="rId8" Type="http://schemas.openxmlformats.org/officeDocument/2006/relationships/slide" Target="/ppt/slides/slide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4.png"/><Relationship Id="rId4" Type="http://schemas.openxmlformats.org/officeDocument/2006/relationships/image" Target="../media/image131.png"/><Relationship Id="rId9" Type="http://schemas.openxmlformats.org/officeDocument/2006/relationships/image" Target="../media/image162.jpg"/><Relationship Id="rId5" Type="http://schemas.openxmlformats.org/officeDocument/2006/relationships/image" Target="../media/image19.png"/><Relationship Id="rId6" Type="http://schemas.openxmlformats.org/officeDocument/2006/relationships/slide" Target="/ppt/slides/slide4.xml"/><Relationship Id="rId7" Type="http://schemas.openxmlformats.org/officeDocument/2006/relationships/image" Target="../media/image2.png"/><Relationship Id="rId8" Type="http://schemas.openxmlformats.org/officeDocument/2006/relationships/hyperlink" Target="https://doughnuteconomics.org/about"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4.png"/><Relationship Id="rId4" Type="http://schemas.openxmlformats.org/officeDocument/2006/relationships/image" Target="../media/image136.png"/><Relationship Id="rId9" Type="http://schemas.openxmlformats.org/officeDocument/2006/relationships/image" Target="../media/image161.jpg"/><Relationship Id="rId5" Type="http://schemas.openxmlformats.org/officeDocument/2006/relationships/image" Target="../media/image19.png"/><Relationship Id="rId6" Type="http://schemas.openxmlformats.org/officeDocument/2006/relationships/slide" Target="/ppt/slides/slide4.xml"/><Relationship Id="rId7" Type="http://schemas.openxmlformats.org/officeDocument/2006/relationships/image" Target="../media/image2.png"/><Relationship Id="rId8" Type="http://schemas.openxmlformats.org/officeDocument/2006/relationships/hyperlink" Target="https://doughnuteconomics.org/events"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hyperlink" Target="https://doughnuteconomics.org/themes/1" TargetMode="External"/><Relationship Id="rId4" Type="http://schemas.openxmlformats.org/officeDocument/2006/relationships/image" Target="../media/image159.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35.png"/><Relationship Id="rId7" Type="http://schemas.openxmlformats.org/officeDocument/2006/relationships/image" Target="../media/image19.png"/><Relationship Id="rId8" Type="http://schemas.openxmlformats.org/officeDocument/2006/relationships/slide" Target="/ppt/slides/slide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hyperlink" Target="https://doughnuteconomics.org/themes/2" TargetMode="External"/><Relationship Id="rId4" Type="http://schemas.openxmlformats.org/officeDocument/2006/relationships/image" Target="../media/image160.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37.png"/><Relationship Id="rId7" Type="http://schemas.openxmlformats.org/officeDocument/2006/relationships/image" Target="../media/image19.png"/><Relationship Id="rId8" Type="http://schemas.openxmlformats.org/officeDocument/2006/relationships/slide" Target="/ppt/slides/slide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hyperlink" Target="https://doughnuteconomics.org/themes/7" TargetMode="External"/><Relationship Id="rId4" Type="http://schemas.openxmlformats.org/officeDocument/2006/relationships/image" Target="../media/image163.jp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45.png"/><Relationship Id="rId7" Type="http://schemas.openxmlformats.org/officeDocument/2006/relationships/image" Target="../media/image19.png"/><Relationship Id="rId8" Type="http://schemas.openxmlformats.org/officeDocument/2006/relationships/slide" Target="/ppt/slides/slide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4.png"/><Relationship Id="rId4" Type="http://schemas.openxmlformats.org/officeDocument/2006/relationships/image" Target="../media/image141.png"/><Relationship Id="rId9"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hyperlink" Target="https://doughnuteconomics.org/themes/3" TargetMode="External"/><Relationship Id="rId7" Type="http://schemas.openxmlformats.org/officeDocument/2006/relationships/image" Target="../media/image166.jpg"/><Relationship Id="rId8" Type="http://schemas.openxmlformats.org/officeDocument/2006/relationships/slide" Target="/ppt/slides/slide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4.png"/><Relationship Id="rId4" Type="http://schemas.openxmlformats.org/officeDocument/2006/relationships/image" Target="../media/image144.png"/><Relationship Id="rId9"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hyperlink" Target="https://doughnuteconomics.org/themes/4" TargetMode="External"/><Relationship Id="rId7" Type="http://schemas.openxmlformats.org/officeDocument/2006/relationships/image" Target="../media/image167.jpg"/><Relationship Id="rId8" Type="http://schemas.openxmlformats.org/officeDocument/2006/relationships/slide" Target="/ppt/slides/slide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slide" Target="/ppt/slides/slide4.xml"/><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slide" Target="/ppt/slides/slide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5" name="Shape 135"/>
        <p:cNvGrpSpPr/>
        <p:nvPr/>
      </p:nvGrpSpPr>
      <p:grpSpPr>
        <a:xfrm>
          <a:off x="0" y="0"/>
          <a:ext cx="0" cy="0"/>
          <a:chOff x="0" y="0"/>
          <a:chExt cx="0" cy="0"/>
        </a:xfrm>
      </p:grpSpPr>
      <p:pic>
        <p:nvPicPr>
          <p:cNvPr id="136" name="Google Shape;136;p28"/>
          <p:cNvPicPr preferRelativeResize="0"/>
          <p:nvPr/>
        </p:nvPicPr>
        <p:blipFill rotWithShape="1">
          <a:blip r:embed="rId3">
            <a:alphaModFix/>
          </a:blip>
          <a:srcRect b="0" l="17709" r="0" t="20223"/>
          <a:stretch/>
        </p:blipFill>
        <p:spPr>
          <a:xfrm rot="10800000">
            <a:off x="5163881" y="1365975"/>
            <a:ext cx="3980119" cy="3776675"/>
          </a:xfrm>
          <a:prstGeom prst="rect">
            <a:avLst/>
          </a:prstGeom>
          <a:noFill/>
          <a:ln>
            <a:noFill/>
          </a:ln>
        </p:spPr>
      </p:pic>
      <p:sp>
        <p:nvSpPr>
          <p:cNvPr id="137" name="Google Shape;137;p28"/>
          <p:cNvSpPr txBox="1"/>
          <p:nvPr/>
        </p:nvSpPr>
        <p:spPr>
          <a:xfrm>
            <a:off x="1219200" y="2209800"/>
            <a:ext cx="7467600" cy="838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Roboto"/>
              <a:buNone/>
            </a:pPr>
            <a:r>
              <a:rPr b="1" lang="en-GB" sz="5400">
                <a:solidFill>
                  <a:schemeClr val="dk1"/>
                </a:solidFill>
                <a:latin typeface="Roboto"/>
                <a:ea typeface="Roboto"/>
                <a:cs typeface="Roboto"/>
                <a:sym typeface="Roboto"/>
              </a:rPr>
              <a:t>Let’s Get Started!</a:t>
            </a:r>
            <a:endParaRPr b="1" i="0" sz="5400" u="none" cap="none" strike="noStrike">
              <a:solidFill>
                <a:schemeClr val="dk1"/>
              </a:solidFill>
              <a:latin typeface="Roboto"/>
              <a:ea typeface="Roboto"/>
              <a:cs typeface="Roboto"/>
              <a:sym typeface="Roboto"/>
            </a:endParaRPr>
          </a:p>
        </p:txBody>
      </p:sp>
      <p:pic>
        <p:nvPicPr>
          <p:cNvPr id="138" name="Google Shape;138;p28"/>
          <p:cNvPicPr preferRelativeResize="0"/>
          <p:nvPr/>
        </p:nvPicPr>
        <p:blipFill>
          <a:blip r:embed="rId4">
            <a:alphaModFix/>
          </a:blip>
          <a:stretch>
            <a:fillRect/>
          </a:stretch>
        </p:blipFill>
        <p:spPr>
          <a:xfrm>
            <a:off x="1303800" y="3124200"/>
            <a:ext cx="982200" cy="914400"/>
          </a:xfrm>
          <a:prstGeom prst="rect">
            <a:avLst/>
          </a:prstGeom>
          <a:noFill/>
          <a:ln>
            <a:noFill/>
          </a:ln>
        </p:spPr>
      </p:pic>
      <p:sp>
        <p:nvSpPr>
          <p:cNvPr id="139" name="Google Shape;139;p28"/>
          <p:cNvSpPr txBox="1"/>
          <p:nvPr/>
        </p:nvSpPr>
        <p:spPr>
          <a:xfrm>
            <a:off x="1219200" y="1371600"/>
            <a:ext cx="7467600" cy="838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Roboto"/>
              <a:buNone/>
            </a:pPr>
            <a:r>
              <a:rPr lang="en-GB" sz="5200">
                <a:solidFill>
                  <a:schemeClr val="lt1"/>
                </a:solidFill>
                <a:latin typeface="Roboto Light"/>
                <a:ea typeface="Roboto Light"/>
                <a:cs typeface="Roboto Light"/>
                <a:sym typeface="Roboto Light"/>
              </a:rPr>
              <a:t>Communities:</a:t>
            </a:r>
            <a:endParaRPr i="0" sz="5200" u="none" cap="none" strike="noStrike">
              <a:solidFill>
                <a:schemeClr val="lt1"/>
              </a:solidFill>
              <a:latin typeface="Roboto Light"/>
              <a:ea typeface="Roboto Light"/>
              <a:cs typeface="Roboto Light"/>
              <a:sym typeface="Roboto Light"/>
            </a:endParaRPr>
          </a:p>
        </p:txBody>
      </p:sp>
      <p:sp>
        <p:nvSpPr>
          <p:cNvPr id="140" name="Google Shape;140;p28"/>
          <p:cNvSpPr txBox="1"/>
          <p:nvPr/>
        </p:nvSpPr>
        <p:spPr>
          <a:xfrm>
            <a:off x="1219200" y="4419600"/>
            <a:ext cx="7467600" cy="30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1500">
                <a:solidFill>
                  <a:schemeClr val="dk1"/>
                </a:solidFill>
                <a:latin typeface="Roboto Light"/>
                <a:ea typeface="Roboto Light"/>
                <a:cs typeface="Roboto Light"/>
                <a:sym typeface="Roboto Light"/>
              </a:rPr>
              <a:t>Version 1.0 (May 2023)</a:t>
            </a:r>
            <a:endParaRPr sz="1500">
              <a:latin typeface="Roboto Light"/>
              <a:ea typeface="Roboto Light"/>
              <a:cs typeface="Roboto Light"/>
              <a:sym typeface="Roboto Light"/>
            </a:endParaRPr>
          </a:p>
        </p:txBody>
      </p:sp>
      <p:pic>
        <p:nvPicPr>
          <p:cNvPr id="141" name="Google Shape;141;p28"/>
          <p:cNvPicPr preferRelativeResize="0"/>
          <p:nvPr/>
        </p:nvPicPr>
        <p:blipFill>
          <a:blip r:embed="rId5">
            <a:alphaModFix/>
          </a:blip>
          <a:stretch>
            <a:fillRect/>
          </a:stretch>
        </p:blipFill>
        <p:spPr>
          <a:xfrm>
            <a:off x="7294061" y="228600"/>
            <a:ext cx="1545139" cy="838200"/>
          </a:xfrm>
          <a:prstGeom prst="rect">
            <a:avLst/>
          </a:prstGeom>
          <a:noFill/>
          <a:ln>
            <a:noFill/>
          </a:ln>
        </p:spPr>
      </p:pic>
      <p:pic>
        <p:nvPicPr>
          <p:cNvPr id="142" name="Google Shape;142;p28"/>
          <p:cNvPicPr preferRelativeResize="0"/>
          <p:nvPr/>
        </p:nvPicPr>
        <p:blipFill rotWithShape="1">
          <a:blip r:embed="rId6">
            <a:alphaModFix/>
          </a:blip>
          <a:srcRect b="0" l="0" r="0" t="0"/>
          <a:stretch/>
        </p:blipFill>
        <p:spPr>
          <a:xfrm>
            <a:off x="3291154" y="4215814"/>
            <a:ext cx="420900" cy="420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7"/>
          <p:cNvPicPr preferRelativeResize="0"/>
          <p:nvPr/>
        </p:nvPicPr>
        <p:blipFill>
          <a:blip r:embed="rId3">
            <a:alphaModFix/>
          </a:blip>
          <a:stretch>
            <a:fillRect/>
          </a:stretch>
        </p:blipFill>
        <p:spPr>
          <a:xfrm>
            <a:off x="2316013" y="0"/>
            <a:ext cx="5731174" cy="5143501"/>
          </a:xfrm>
          <a:prstGeom prst="rect">
            <a:avLst/>
          </a:prstGeom>
          <a:noFill/>
          <a:ln>
            <a:noFill/>
          </a:ln>
        </p:spPr>
      </p:pic>
      <p:grpSp>
        <p:nvGrpSpPr>
          <p:cNvPr id="262" name="Google Shape;262;p37"/>
          <p:cNvGrpSpPr/>
          <p:nvPr/>
        </p:nvGrpSpPr>
        <p:grpSpPr>
          <a:xfrm>
            <a:off x="4936885" y="746357"/>
            <a:ext cx="4447200" cy="4004369"/>
            <a:chOff x="4708285" y="746357"/>
            <a:chExt cx="4447200" cy="4004369"/>
          </a:xfrm>
        </p:grpSpPr>
        <p:grpSp>
          <p:nvGrpSpPr>
            <p:cNvPr id="263" name="Google Shape;263;p37"/>
            <p:cNvGrpSpPr/>
            <p:nvPr/>
          </p:nvGrpSpPr>
          <p:grpSpPr>
            <a:xfrm>
              <a:off x="7115338" y="746357"/>
              <a:ext cx="1620305" cy="1505618"/>
              <a:chOff x="4398597" y="1170738"/>
              <a:chExt cx="1360800" cy="1264482"/>
            </a:xfrm>
          </p:grpSpPr>
          <p:pic>
            <p:nvPicPr>
              <p:cNvPr id="264" name="Google Shape;264;p37"/>
              <p:cNvPicPr preferRelativeResize="0"/>
              <p:nvPr/>
            </p:nvPicPr>
            <p:blipFill rotWithShape="1">
              <a:blip r:embed="rId4">
                <a:alphaModFix/>
              </a:blip>
              <a:srcRect b="0" l="0" r="0" t="0"/>
              <a:stretch/>
            </p:blipFill>
            <p:spPr>
              <a:xfrm>
                <a:off x="4541590" y="1170738"/>
                <a:ext cx="1074813" cy="714498"/>
              </a:xfrm>
              <a:prstGeom prst="rect">
                <a:avLst/>
              </a:prstGeom>
              <a:noFill/>
              <a:ln>
                <a:noFill/>
              </a:ln>
            </p:spPr>
          </p:pic>
          <p:sp>
            <p:nvSpPr>
              <p:cNvPr id="265" name="Google Shape;265;p37"/>
              <p:cNvSpPr txBox="1"/>
              <p:nvPr/>
            </p:nvSpPr>
            <p:spPr>
              <a:xfrm>
                <a:off x="4398597" y="2015220"/>
                <a:ext cx="1360800" cy="420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i="0" lang="en-GB" sz="1400" u="none" cap="none" strike="noStrike">
                    <a:solidFill>
                      <a:schemeClr val="dk1"/>
                    </a:solidFill>
                    <a:latin typeface="Roboto Light"/>
                    <a:ea typeface="Roboto Light"/>
                    <a:cs typeface="Roboto Light"/>
                    <a:sym typeface="Roboto Light"/>
                  </a:rPr>
                  <a:t>Social priorities of the UN SDGs</a:t>
                </a:r>
                <a:endParaRPr i="0" sz="1400" u="none" cap="none" strike="noStrike">
                  <a:solidFill>
                    <a:schemeClr val="dk1"/>
                  </a:solidFill>
                  <a:latin typeface="Roboto Light"/>
                  <a:ea typeface="Roboto Light"/>
                  <a:cs typeface="Roboto Light"/>
                  <a:sym typeface="Roboto Light"/>
                </a:endParaRPr>
              </a:p>
            </p:txBody>
          </p:sp>
        </p:grpSp>
        <p:sp>
          <p:nvSpPr>
            <p:cNvPr id="266" name="Google Shape;266;p37"/>
            <p:cNvSpPr/>
            <p:nvPr/>
          </p:nvSpPr>
          <p:spPr>
            <a:xfrm rot="-4909353">
              <a:off x="5211896" y="764545"/>
              <a:ext cx="3439977" cy="3998563"/>
            </a:xfrm>
            <a:prstGeom prst="arc">
              <a:avLst>
                <a:gd fmla="val 17020585" name="adj1"/>
                <a:gd fmla="val 0" name="adj2"/>
              </a:avLst>
            </a:prstGeom>
            <a:noFill/>
            <a:ln cap="flat" cmpd="sng" w="28575">
              <a:solidFill>
                <a:schemeClr val="dk1"/>
              </a:solidFill>
              <a:prstDash val="solid"/>
              <a:round/>
              <a:headEnd len="sm" w="sm" type="stealth"/>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37"/>
          <p:cNvSpPr txBox="1"/>
          <p:nvPr/>
        </p:nvSpPr>
        <p:spPr>
          <a:xfrm>
            <a:off x="533400" y="457200"/>
            <a:ext cx="2136900" cy="3601800"/>
          </a:xfrm>
          <a:prstGeom prst="rect">
            <a:avLst/>
          </a:prstGeom>
          <a:noFill/>
          <a:ln>
            <a:noFill/>
          </a:ln>
        </p:spPr>
        <p:txBody>
          <a:bodyPr anchorCtr="0" anchor="t" bIns="0" lIns="0" spcFirstLastPara="1" rIns="0" wrap="square" tIns="0">
            <a:spAutoFit/>
          </a:bodyPr>
          <a:lstStyle/>
          <a:p>
            <a:pPr indent="0" lvl="0" marL="0" rtl="0" algn="l">
              <a:lnSpc>
                <a:spcPct val="114285"/>
              </a:lnSpc>
              <a:spcBef>
                <a:spcPts val="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A</a:t>
            </a:r>
            <a:r>
              <a:rPr lang="en-GB" sz="2100">
                <a:solidFill>
                  <a:schemeClr val="dk1"/>
                </a:solidFill>
                <a:latin typeface="Roboto Light"/>
                <a:ea typeface="Roboto Light"/>
                <a:cs typeface="Roboto Light"/>
                <a:sym typeface="Roboto Light"/>
              </a:rPr>
              <a:t> </a:t>
            </a:r>
            <a:r>
              <a:rPr b="1" lang="en-GB" sz="2100">
                <a:solidFill>
                  <a:schemeClr val="dk1"/>
                </a:solidFill>
                <a:latin typeface="Roboto"/>
                <a:ea typeface="Roboto"/>
                <a:cs typeface="Roboto"/>
                <a:sym typeface="Roboto"/>
              </a:rPr>
              <a:t>compass</a:t>
            </a:r>
            <a:r>
              <a:rPr lang="en-GB" sz="2100">
                <a:solidFill>
                  <a:schemeClr val="dk1"/>
                </a:solidFill>
                <a:latin typeface="Roboto Light"/>
                <a:ea typeface="Roboto Light"/>
                <a:cs typeface="Roboto Light"/>
                <a:sym typeface="Roboto Light"/>
              </a:rPr>
              <a:t> for human prosperity:</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Based on the social priorities of the UN </a:t>
            </a:r>
            <a:r>
              <a:rPr i="1" lang="en-GB" sz="1800" u="sng">
                <a:solidFill>
                  <a:schemeClr val="dk1"/>
                </a:solidFill>
                <a:latin typeface="Roboto Light"/>
                <a:ea typeface="Roboto Light"/>
                <a:cs typeface="Roboto Light"/>
                <a:sym typeface="Roboto Light"/>
                <a:hlinkClick r:id="rId5">
                  <a:extLst>
                    <a:ext uri="{A12FA001-AC4F-418D-AE19-62706E023703}">
                      <ahyp:hlinkClr val="tx"/>
                    </a:ext>
                  </a:extLst>
                </a:hlinkClick>
              </a:rPr>
              <a:t>Sustainable Development Goals </a:t>
            </a:r>
            <a:r>
              <a:rPr i="1" lang="en-GB" sz="1800">
                <a:solidFill>
                  <a:schemeClr val="dk1"/>
                </a:solidFill>
                <a:latin typeface="Roboto Light"/>
                <a:ea typeface="Roboto Light"/>
                <a:cs typeface="Roboto Light"/>
                <a:sym typeface="Roboto Light"/>
              </a:rPr>
              <a:t>and the nine </a:t>
            </a:r>
            <a:r>
              <a:rPr i="1" lang="en-GB" sz="1800" u="sng">
                <a:solidFill>
                  <a:schemeClr val="dk1"/>
                </a:solidFill>
                <a:latin typeface="Roboto Light"/>
                <a:ea typeface="Roboto Light"/>
                <a:cs typeface="Roboto Light"/>
                <a:sym typeface="Roboto Light"/>
                <a:hlinkClick r:id="rId6">
                  <a:extLst>
                    <a:ext uri="{A12FA001-AC4F-418D-AE19-62706E023703}">
                      <ahyp:hlinkClr val="tx"/>
                    </a:ext>
                  </a:extLst>
                </a:hlinkClick>
              </a:rPr>
              <a:t>planetary boundaries</a:t>
            </a:r>
            <a:r>
              <a:rPr i="1" lang="en-GB" sz="1800">
                <a:solidFill>
                  <a:schemeClr val="dk1"/>
                </a:solidFill>
                <a:latin typeface="Roboto Light"/>
                <a:ea typeface="Roboto Light"/>
                <a:cs typeface="Roboto Light"/>
                <a:sym typeface="Roboto Light"/>
              </a:rPr>
              <a:t> of Earth Systems Science</a:t>
            </a:r>
            <a:endParaRPr i="1" sz="1800">
              <a:solidFill>
                <a:schemeClr val="dk1"/>
              </a:solidFill>
              <a:latin typeface="Roboto Light"/>
              <a:ea typeface="Roboto Light"/>
              <a:cs typeface="Roboto Light"/>
              <a:sym typeface="Roboto Light"/>
            </a:endParaRPr>
          </a:p>
        </p:txBody>
      </p:sp>
      <p:grpSp>
        <p:nvGrpSpPr>
          <p:cNvPr id="268" name="Google Shape;268;p37"/>
          <p:cNvGrpSpPr/>
          <p:nvPr/>
        </p:nvGrpSpPr>
        <p:grpSpPr>
          <a:xfrm>
            <a:off x="6260676" y="1976789"/>
            <a:ext cx="2552849" cy="2652301"/>
            <a:chOff x="6260676" y="1976789"/>
            <a:chExt cx="2552849" cy="2652301"/>
          </a:xfrm>
        </p:grpSpPr>
        <p:grpSp>
          <p:nvGrpSpPr>
            <p:cNvPr id="269" name="Google Shape;269;p37"/>
            <p:cNvGrpSpPr/>
            <p:nvPr/>
          </p:nvGrpSpPr>
          <p:grpSpPr>
            <a:xfrm>
              <a:off x="6260676" y="1976789"/>
              <a:ext cx="2527185" cy="2652301"/>
              <a:chOff x="6032076" y="1976789"/>
              <a:chExt cx="2527185" cy="2652301"/>
            </a:xfrm>
          </p:grpSpPr>
          <p:sp>
            <p:nvSpPr>
              <p:cNvPr id="270" name="Google Shape;270;p37"/>
              <p:cNvSpPr txBox="1"/>
              <p:nvPr/>
            </p:nvSpPr>
            <p:spPr>
              <a:xfrm>
                <a:off x="7291847" y="4128916"/>
                <a:ext cx="1267415" cy="50017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GB">
                    <a:solidFill>
                      <a:schemeClr val="dk1"/>
                    </a:solidFill>
                    <a:latin typeface="Roboto Light"/>
                    <a:ea typeface="Roboto Light"/>
                    <a:cs typeface="Roboto Light"/>
                    <a:sym typeface="Roboto Light"/>
                  </a:rPr>
                  <a:t>9 </a:t>
                </a:r>
                <a:r>
                  <a:rPr i="0" lang="en-GB" sz="1400" u="none" cap="none" strike="noStrike">
                    <a:solidFill>
                      <a:schemeClr val="dk1"/>
                    </a:solidFill>
                    <a:latin typeface="Roboto Light"/>
                    <a:ea typeface="Roboto Light"/>
                    <a:cs typeface="Roboto Light"/>
                    <a:sym typeface="Roboto Light"/>
                  </a:rPr>
                  <a:t>Planetary</a:t>
                </a:r>
                <a:r>
                  <a:rPr i="0" lang="en-GB" sz="1400" u="none" cap="none" strike="noStrike">
                    <a:solidFill>
                      <a:schemeClr val="dk1"/>
                    </a:solidFill>
                    <a:latin typeface="Roboto Light"/>
                    <a:ea typeface="Roboto Light"/>
                    <a:cs typeface="Roboto Light"/>
                    <a:sym typeface="Roboto Light"/>
                  </a:rPr>
                  <a:t> </a:t>
                </a:r>
                <a:r>
                  <a:rPr lang="en-GB">
                    <a:solidFill>
                      <a:schemeClr val="dk1"/>
                    </a:solidFill>
                    <a:latin typeface="Roboto Light"/>
                    <a:ea typeface="Roboto Light"/>
                    <a:cs typeface="Roboto Light"/>
                    <a:sym typeface="Roboto Light"/>
                  </a:rPr>
                  <a:t>B</a:t>
                </a:r>
                <a:r>
                  <a:rPr i="0" lang="en-GB" sz="1400" u="none" cap="none" strike="noStrike">
                    <a:solidFill>
                      <a:schemeClr val="dk1"/>
                    </a:solidFill>
                    <a:latin typeface="Roboto Light"/>
                    <a:ea typeface="Roboto Light"/>
                    <a:cs typeface="Roboto Light"/>
                    <a:sym typeface="Roboto Light"/>
                  </a:rPr>
                  <a:t>oundaries</a:t>
                </a:r>
                <a:endParaRPr i="0" sz="1400" u="none" cap="none" strike="noStrike">
                  <a:solidFill>
                    <a:schemeClr val="dk1"/>
                  </a:solidFill>
                  <a:latin typeface="Roboto Light"/>
                  <a:ea typeface="Roboto Light"/>
                  <a:cs typeface="Roboto Light"/>
                  <a:sym typeface="Roboto Light"/>
                </a:endParaRPr>
              </a:p>
            </p:txBody>
          </p:sp>
          <p:sp>
            <p:nvSpPr>
              <p:cNvPr id="271" name="Google Shape;271;p37"/>
              <p:cNvSpPr/>
              <p:nvPr/>
            </p:nvSpPr>
            <p:spPr>
              <a:xfrm rot="7032241">
                <a:off x="6263178" y="2238510"/>
                <a:ext cx="1443695" cy="1400758"/>
              </a:xfrm>
              <a:prstGeom prst="arc">
                <a:avLst>
                  <a:gd fmla="val 18912204" name="adj1"/>
                  <a:gd fmla="val 0" name="adj2"/>
                </a:avLst>
              </a:prstGeom>
              <a:noFill/>
              <a:ln cap="flat" cmpd="sng" w="28575">
                <a:solidFill>
                  <a:schemeClr val="dk1"/>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2" name="Google Shape;272;p37"/>
            <p:cNvPicPr preferRelativeResize="0"/>
            <p:nvPr/>
          </p:nvPicPr>
          <p:blipFill>
            <a:blip r:embed="rId7">
              <a:alphaModFix/>
            </a:blip>
            <a:stretch>
              <a:fillRect/>
            </a:stretch>
          </p:blipFill>
          <p:spPr>
            <a:xfrm>
              <a:off x="7487675" y="2701832"/>
              <a:ext cx="1325850" cy="1311875"/>
            </a:xfrm>
            <a:prstGeom prst="rect">
              <a:avLst/>
            </a:prstGeom>
            <a:noFill/>
            <a:ln>
              <a:noFill/>
            </a:ln>
          </p:spPr>
        </p:pic>
      </p:grpSp>
      <p:pic>
        <p:nvPicPr>
          <p:cNvPr descr="A picture containing icon&#10;&#10;Description automatically generated" id="273" name="Google Shape;273;p3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2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Write</a:t>
            </a:r>
            <a:r>
              <a:rPr lang="en-GB" sz="2100">
                <a:solidFill>
                  <a:schemeClr val="dk1"/>
                </a:solidFill>
                <a:latin typeface="Roboto Light"/>
                <a:ea typeface="Roboto Light"/>
                <a:cs typeface="Roboto Light"/>
                <a:sym typeface="Roboto Light"/>
              </a:rPr>
              <a:t> your own story of action, and contact us i</a:t>
            </a:r>
            <a:r>
              <a:rPr lang="en-GB" sz="2100">
                <a:solidFill>
                  <a:schemeClr val="dk1"/>
                </a:solidFill>
                <a:latin typeface="Roboto Light"/>
                <a:ea typeface="Roboto Light"/>
                <a:cs typeface="Roboto Light"/>
                <a:sym typeface="Roboto Light"/>
              </a:rPr>
              <a:t>f you would like your story featured in </a:t>
            </a:r>
            <a:r>
              <a:rPr i="1" lang="en-GB" sz="2100">
                <a:solidFill>
                  <a:schemeClr val="dk1"/>
                </a:solidFill>
                <a:latin typeface="Roboto Light"/>
                <a:ea typeface="Roboto Light"/>
                <a:cs typeface="Roboto Light"/>
                <a:sym typeface="Roboto Light"/>
              </a:rPr>
              <a:t>Communities: Let’s Get Started</a:t>
            </a:r>
            <a:r>
              <a:rPr lang="en-GB" sz="2100">
                <a:solidFill>
                  <a:schemeClr val="dk1"/>
                </a:solidFill>
                <a:latin typeface="Roboto Light"/>
                <a:ea typeface="Roboto Light"/>
                <a:cs typeface="Roboto Light"/>
                <a:sym typeface="Roboto Light"/>
              </a:rPr>
              <a:t> (see next page for how to contact DEAL)</a:t>
            </a:r>
            <a:endParaRPr sz="2100">
              <a:solidFill>
                <a:schemeClr val="dk1"/>
              </a:solidFill>
              <a:latin typeface="Roboto Light"/>
              <a:ea typeface="Roboto Light"/>
              <a:cs typeface="Roboto Light"/>
              <a:sym typeface="Roboto Light"/>
            </a:endParaRPr>
          </a:p>
        </p:txBody>
      </p:sp>
      <p:pic>
        <p:nvPicPr>
          <p:cNvPr id="1342" name="Google Shape;1342;p127"/>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343" name="Google Shape;1343;p12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344" name="Google Shape;1344;p127"/>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1345" name="Google Shape;1345;p127">
            <a:hlinkClick r:id="rId5"/>
          </p:cNvPr>
          <p:cNvPicPr preferRelativeResize="0"/>
          <p:nvPr/>
        </p:nvPicPr>
        <p:blipFill>
          <a:blip r:embed="rId6">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pic>
        <p:nvPicPr>
          <p:cNvPr id="1346" name="Google Shape;1346;p127">
            <a:hlinkClick r:id="rId7"/>
          </p:cNvPr>
          <p:cNvPicPr preferRelativeResize="0"/>
          <p:nvPr/>
        </p:nvPicPr>
        <p:blipFill>
          <a:blip r:embed="rId8">
            <a:alphaModFix/>
          </a:blip>
          <a:stretch>
            <a:fillRect/>
          </a:stretch>
        </p:blipFill>
        <p:spPr>
          <a:xfrm>
            <a:off x="4759198" y="486150"/>
            <a:ext cx="3851400" cy="4171141"/>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347" name="Google Shape;1347;p127">
            <a:hlinkClick action="ppaction://hlinksldjump" r:id="rId9"/>
          </p:cNvPr>
          <p:cNvPicPr preferRelativeResize="0"/>
          <p:nvPr/>
        </p:nvPicPr>
        <p:blipFill rotWithShape="1">
          <a:blip r:embed="rId10">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2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Contact</a:t>
            </a:r>
            <a:r>
              <a:rPr lang="en-GB" sz="2100">
                <a:solidFill>
                  <a:schemeClr val="dk1"/>
                </a:solidFill>
                <a:latin typeface="Roboto Light"/>
                <a:ea typeface="Roboto Light"/>
                <a:cs typeface="Roboto Light"/>
                <a:sym typeface="Roboto Light"/>
              </a:rPr>
              <a:t> us with any questions or feedback you may have; any requests to add your story; or offers to make translations in your own language.</a:t>
            </a:r>
            <a:endParaRPr sz="2100">
              <a:solidFill>
                <a:schemeClr val="dk1"/>
              </a:solidFill>
              <a:latin typeface="Roboto Light"/>
              <a:ea typeface="Roboto Light"/>
              <a:cs typeface="Roboto Light"/>
              <a:sym typeface="Roboto Light"/>
            </a:endParaRPr>
          </a:p>
        </p:txBody>
      </p:sp>
      <p:pic>
        <p:nvPicPr>
          <p:cNvPr id="1353" name="Google Shape;1353;p128"/>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354" name="Google Shape;1354;p12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355" name="Google Shape;1355;p128"/>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1356" name="Google Shape;1356;p128">
            <a:hlinkClick r:id="rId5"/>
          </p:cNvPr>
          <p:cNvPicPr preferRelativeResize="0"/>
          <p:nvPr/>
        </p:nvPicPr>
        <p:blipFill>
          <a:blip r:embed="rId6">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357" name="Google Shape;1357;p128">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29"/>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You can also</a:t>
            </a:r>
            <a:r>
              <a:rPr b="1" lang="en-GB" sz="2100">
                <a:solidFill>
                  <a:schemeClr val="dk1"/>
                </a:solidFill>
                <a:latin typeface="Roboto"/>
                <a:ea typeface="Roboto"/>
                <a:cs typeface="Roboto"/>
                <a:sym typeface="Roboto"/>
              </a:rPr>
              <a:t> discover </a:t>
            </a:r>
            <a:r>
              <a:rPr lang="en-GB" sz="2100">
                <a:solidFill>
                  <a:schemeClr val="dk1"/>
                </a:solidFill>
                <a:latin typeface="Roboto Light"/>
                <a:ea typeface="Roboto Light"/>
                <a:cs typeface="Roboto Light"/>
                <a:sym typeface="Roboto Light"/>
              </a:rPr>
              <a:t>even more stories on the Communities page of the DEAL Community Platform.</a:t>
            </a:r>
            <a:endParaRPr sz="2100">
              <a:solidFill>
                <a:schemeClr val="dk1"/>
              </a:solidFill>
              <a:latin typeface="Roboto Light"/>
              <a:ea typeface="Roboto Light"/>
              <a:cs typeface="Roboto Light"/>
              <a:sym typeface="Roboto Light"/>
            </a:endParaRPr>
          </a:p>
        </p:txBody>
      </p:sp>
      <p:pic>
        <p:nvPicPr>
          <p:cNvPr id="1363" name="Google Shape;1363;p129"/>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364" name="Google Shape;1364;p12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365" name="Google Shape;1365;p129"/>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366" name="Google Shape;1366;p129">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367" name="Google Shape;1367;p129">
            <a:hlinkClick r:id="rId7"/>
          </p:cNvPr>
          <p:cNvPicPr preferRelativeResize="0"/>
          <p:nvPr/>
        </p:nvPicPr>
        <p:blipFill>
          <a:blip r:embed="rId8">
            <a:alphaModFix/>
          </a:blip>
          <a:stretch>
            <a:fillRect/>
          </a:stretch>
        </p:blipFill>
        <p:spPr>
          <a:xfrm>
            <a:off x="4759200" y="486165"/>
            <a:ext cx="3851400" cy="41711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72" name="Shape 1372"/>
        <p:cNvGrpSpPr/>
        <p:nvPr/>
      </p:nvGrpSpPr>
      <p:grpSpPr>
        <a:xfrm>
          <a:off x="0" y="0"/>
          <a:ext cx="0" cy="0"/>
          <a:chOff x="0" y="0"/>
          <a:chExt cx="0" cy="0"/>
        </a:xfrm>
      </p:grpSpPr>
      <p:pic>
        <p:nvPicPr>
          <p:cNvPr id="1373" name="Google Shape;1373;p130"/>
          <p:cNvPicPr preferRelativeResize="0"/>
          <p:nvPr/>
        </p:nvPicPr>
        <p:blipFill rotWithShape="1">
          <a:blip r:embed="rId3">
            <a:alphaModFix/>
          </a:blip>
          <a:srcRect b="0" l="17709" r="0" t="20223"/>
          <a:stretch/>
        </p:blipFill>
        <p:spPr>
          <a:xfrm rot="10800000">
            <a:off x="5163881" y="1365975"/>
            <a:ext cx="3980119" cy="3776675"/>
          </a:xfrm>
          <a:prstGeom prst="rect">
            <a:avLst/>
          </a:prstGeom>
          <a:noFill/>
          <a:ln>
            <a:noFill/>
          </a:ln>
        </p:spPr>
      </p:pic>
      <p:sp>
        <p:nvSpPr>
          <p:cNvPr id="1374" name="Google Shape;1374;p130"/>
          <p:cNvSpPr txBox="1"/>
          <p:nvPr/>
        </p:nvSpPr>
        <p:spPr>
          <a:xfrm>
            <a:off x="1219200" y="2209800"/>
            <a:ext cx="7467600" cy="838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Roboto"/>
              <a:buNone/>
            </a:pPr>
            <a:r>
              <a:rPr b="1" lang="en-GB" sz="5400">
                <a:solidFill>
                  <a:schemeClr val="dk1"/>
                </a:solidFill>
                <a:latin typeface="Roboto"/>
                <a:ea typeface="Roboto"/>
                <a:cs typeface="Roboto"/>
                <a:sym typeface="Roboto"/>
              </a:rPr>
              <a:t>Let’s Get Started!</a:t>
            </a:r>
            <a:endParaRPr b="1" i="0" sz="5400" u="none" cap="none" strike="noStrike">
              <a:solidFill>
                <a:schemeClr val="dk1"/>
              </a:solidFill>
              <a:latin typeface="Roboto"/>
              <a:ea typeface="Roboto"/>
              <a:cs typeface="Roboto"/>
              <a:sym typeface="Roboto"/>
            </a:endParaRPr>
          </a:p>
        </p:txBody>
      </p:sp>
      <p:pic>
        <p:nvPicPr>
          <p:cNvPr id="1375" name="Google Shape;1375;p130"/>
          <p:cNvPicPr preferRelativeResize="0"/>
          <p:nvPr/>
        </p:nvPicPr>
        <p:blipFill>
          <a:blip r:embed="rId4">
            <a:alphaModFix/>
          </a:blip>
          <a:stretch>
            <a:fillRect/>
          </a:stretch>
        </p:blipFill>
        <p:spPr>
          <a:xfrm>
            <a:off x="1303800" y="3124200"/>
            <a:ext cx="982200" cy="914400"/>
          </a:xfrm>
          <a:prstGeom prst="rect">
            <a:avLst/>
          </a:prstGeom>
          <a:noFill/>
          <a:ln>
            <a:noFill/>
          </a:ln>
        </p:spPr>
      </p:pic>
      <p:sp>
        <p:nvSpPr>
          <p:cNvPr id="1376" name="Google Shape;1376;p130"/>
          <p:cNvSpPr txBox="1"/>
          <p:nvPr/>
        </p:nvSpPr>
        <p:spPr>
          <a:xfrm>
            <a:off x="1219200" y="1371600"/>
            <a:ext cx="7467600" cy="838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Roboto"/>
              <a:buNone/>
            </a:pPr>
            <a:r>
              <a:rPr lang="en-GB" sz="5200">
                <a:solidFill>
                  <a:schemeClr val="lt1"/>
                </a:solidFill>
                <a:latin typeface="Roboto Light"/>
                <a:ea typeface="Roboto Light"/>
                <a:cs typeface="Roboto Light"/>
                <a:sym typeface="Roboto Light"/>
              </a:rPr>
              <a:t>Communities:</a:t>
            </a:r>
            <a:endParaRPr i="0" sz="5200" u="none" cap="none" strike="noStrike">
              <a:solidFill>
                <a:schemeClr val="lt1"/>
              </a:solidFill>
              <a:latin typeface="Roboto Light"/>
              <a:ea typeface="Roboto Light"/>
              <a:cs typeface="Roboto Light"/>
              <a:sym typeface="Roboto Light"/>
            </a:endParaRPr>
          </a:p>
        </p:txBody>
      </p:sp>
      <p:sp>
        <p:nvSpPr>
          <p:cNvPr id="1377" name="Google Shape;1377;p130"/>
          <p:cNvSpPr txBox="1"/>
          <p:nvPr/>
        </p:nvSpPr>
        <p:spPr>
          <a:xfrm>
            <a:off x="1219200" y="4419600"/>
            <a:ext cx="7467600" cy="30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1500">
                <a:solidFill>
                  <a:schemeClr val="dk1"/>
                </a:solidFill>
                <a:latin typeface="Roboto Light"/>
                <a:ea typeface="Roboto Light"/>
                <a:cs typeface="Roboto Light"/>
                <a:sym typeface="Roboto Light"/>
              </a:rPr>
              <a:t>Version 1.0 (May 2023)</a:t>
            </a:r>
            <a:endParaRPr sz="1500">
              <a:latin typeface="Roboto Light"/>
              <a:ea typeface="Roboto Light"/>
              <a:cs typeface="Roboto Light"/>
              <a:sym typeface="Roboto Light"/>
            </a:endParaRPr>
          </a:p>
        </p:txBody>
      </p:sp>
      <p:pic>
        <p:nvPicPr>
          <p:cNvPr id="1378" name="Google Shape;1378;p130"/>
          <p:cNvPicPr preferRelativeResize="0"/>
          <p:nvPr/>
        </p:nvPicPr>
        <p:blipFill>
          <a:blip r:embed="rId5">
            <a:alphaModFix/>
          </a:blip>
          <a:stretch>
            <a:fillRect/>
          </a:stretch>
        </p:blipFill>
        <p:spPr>
          <a:xfrm>
            <a:off x="7294061" y="228600"/>
            <a:ext cx="1545139" cy="838200"/>
          </a:xfrm>
          <a:prstGeom prst="rect">
            <a:avLst/>
          </a:prstGeom>
          <a:noFill/>
          <a:ln>
            <a:noFill/>
          </a:ln>
        </p:spPr>
      </p:pic>
      <p:sp>
        <p:nvSpPr>
          <p:cNvPr id="1379" name="Google Shape;1379;p130"/>
          <p:cNvSpPr txBox="1"/>
          <p:nvPr/>
        </p:nvSpPr>
        <p:spPr>
          <a:xfrm>
            <a:off x="1219200" y="685800"/>
            <a:ext cx="3870900" cy="45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Roboto"/>
              <a:buNone/>
            </a:pPr>
            <a:r>
              <a:rPr b="1" lang="en-GB" sz="3800">
                <a:solidFill>
                  <a:schemeClr val="dk1"/>
                </a:solidFill>
                <a:latin typeface="Caveat"/>
                <a:ea typeface="Caveat"/>
                <a:cs typeface="Caveat"/>
                <a:sym typeface="Caveat"/>
              </a:rPr>
              <a:t>Thanks for reading…</a:t>
            </a:r>
            <a:endParaRPr b="1" i="0" sz="3800" u="none" cap="none" strike="noStrike">
              <a:solidFill>
                <a:schemeClr val="dk1"/>
              </a:solidFill>
              <a:latin typeface="Caveat"/>
              <a:ea typeface="Caveat"/>
              <a:cs typeface="Caveat"/>
              <a:sym typeface="Caveat"/>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84" name="Shape 1384"/>
        <p:cNvGrpSpPr/>
        <p:nvPr/>
      </p:nvGrpSpPr>
      <p:grpSpPr>
        <a:xfrm>
          <a:off x="0" y="0"/>
          <a:ext cx="0" cy="0"/>
          <a:chOff x="0" y="0"/>
          <a:chExt cx="0" cy="0"/>
        </a:xfrm>
      </p:grpSpPr>
      <p:sp>
        <p:nvSpPr>
          <p:cNvPr id="1385" name="Google Shape;1385;p131"/>
          <p:cNvSpPr txBox="1"/>
          <p:nvPr/>
        </p:nvSpPr>
        <p:spPr>
          <a:xfrm>
            <a:off x="1207500" y="1219200"/>
            <a:ext cx="6412500" cy="3147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Font typeface="Arial"/>
              <a:buNone/>
            </a:pPr>
            <a:r>
              <a:rPr b="1" lang="en-GB" sz="1100">
                <a:solidFill>
                  <a:schemeClr val="dk1"/>
                </a:solidFill>
                <a:latin typeface="Roboto"/>
                <a:ea typeface="Roboto"/>
                <a:cs typeface="Roboto"/>
                <a:sym typeface="Roboto"/>
              </a:rPr>
              <a:t>This tool was created by</a:t>
            </a:r>
            <a:endParaRPr b="1" sz="1100">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Font typeface="Arial"/>
              <a:buNone/>
            </a:pPr>
            <a:r>
              <a:rPr lang="en-GB" sz="1100">
                <a:solidFill>
                  <a:schemeClr val="dk1"/>
                </a:solidFill>
                <a:latin typeface="Roboto Light"/>
                <a:ea typeface="Roboto Light"/>
                <a:cs typeface="Roboto Light"/>
                <a:sym typeface="Roboto Light"/>
              </a:rPr>
              <a:t>Rob Shorter, Communities &amp; Art Lead at Doughnut Economics Action Lab.</a:t>
            </a:r>
            <a:endParaRPr sz="1100">
              <a:solidFill>
                <a:schemeClr val="dk1"/>
              </a:solidFill>
              <a:latin typeface="Roboto Light"/>
              <a:ea typeface="Roboto Light"/>
              <a:cs typeface="Roboto Light"/>
              <a:sym typeface="Roboto Light"/>
            </a:endParaRPr>
          </a:p>
          <a:p>
            <a:pPr indent="0" lvl="0" marL="0" rtl="0" algn="l">
              <a:lnSpc>
                <a:spcPct val="115000"/>
              </a:lnSpc>
              <a:spcBef>
                <a:spcPts val="1000"/>
              </a:spcBef>
              <a:spcAft>
                <a:spcPts val="0"/>
              </a:spcAft>
              <a:buClr>
                <a:schemeClr val="dk1"/>
              </a:buClr>
              <a:buSzPts val="1100"/>
              <a:buFont typeface="Arial"/>
              <a:buNone/>
            </a:pPr>
            <a:r>
              <a:rPr b="1" lang="en-GB" sz="1100">
                <a:solidFill>
                  <a:schemeClr val="dk1"/>
                </a:solidFill>
                <a:latin typeface="Roboto"/>
                <a:ea typeface="Roboto"/>
                <a:cs typeface="Roboto"/>
                <a:sym typeface="Roboto"/>
              </a:rPr>
              <a:t>The tool is made with</a:t>
            </a:r>
            <a:endParaRPr b="1" sz="1100">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Design contributions from Ruurd Priester; Doughnut Economics conceptual contributions from Kate Raworth; communications and technical support from Aimee Laurel and Karn Bianco.</a:t>
            </a:r>
            <a:endParaRPr sz="1100">
              <a:solidFill>
                <a:schemeClr val="dk1"/>
              </a:solidFill>
              <a:latin typeface="Roboto Light"/>
              <a:ea typeface="Roboto Light"/>
              <a:cs typeface="Roboto Light"/>
              <a:sym typeface="Roboto Light"/>
            </a:endParaRPr>
          </a:p>
          <a:p>
            <a:pPr indent="0" lvl="0" marL="0" rtl="0" algn="l">
              <a:lnSpc>
                <a:spcPct val="115000"/>
              </a:lnSpc>
              <a:spcBef>
                <a:spcPts val="10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Tool contributions from Mona Ebdrup, Magda Petford, CIVIC SQUARE, Huddlecraft, Jacob Rask, Kavita Purohit, Nettes Derbyshire, Charlotte Bailey, Zoe Gilbertson, The Jump and Leonora Grcheva.</a:t>
            </a:r>
            <a:endParaRPr sz="1100">
              <a:solidFill>
                <a:schemeClr val="dk1"/>
              </a:solidFill>
              <a:latin typeface="Roboto Light"/>
              <a:ea typeface="Roboto Light"/>
              <a:cs typeface="Roboto Light"/>
              <a:sym typeface="Roboto Light"/>
            </a:endParaRPr>
          </a:p>
          <a:p>
            <a:pPr indent="0" lvl="0" marL="0" rtl="0" algn="l">
              <a:lnSpc>
                <a:spcPct val="115000"/>
              </a:lnSpc>
              <a:spcBef>
                <a:spcPts val="1000"/>
              </a:spcBef>
              <a:spcAft>
                <a:spcPts val="1000"/>
              </a:spcAft>
              <a:buClr>
                <a:schemeClr val="dk1"/>
              </a:buClr>
              <a:buSzPts val="1100"/>
              <a:buFont typeface="Arial"/>
              <a:buNone/>
            </a:pPr>
            <a:r>
              <a:rPr lang="en-GB" sz="1100">
                <a:solidFill>
                  <a:schemeClr val="dk1"/>
                </a:solidFill>
                <a:latin typeface="Roboto Light"/>
                <a:ea typeface="Roboto Light"/>
                <a:cs typeface="Roboto Light"/>
                <a:sym typeface="Roboto Light"/>
              </a:rPr>
              <a:t>Story contributions from Rieta Aliredjo, Nicole Hartmann, Ben McCallan, Olivia Carpenter-Lomax, Steph Bleach, Roisin Markham, Louise Byng, Tim Frenneaux, Miho Shimizu, Chris Paddock, Robertson Work, Karin Eyben, Sikander Bizenjo, Andrew Fanning, Rosana Rezende, Emi Imai, Alice Howard-Vyse, Kiran Kashyap, Pete Dowson, Zohar Ianovici, Rosa Tibosch, Nicole Barling-Luke, Eva Valencia Lenero, Franziska Raedeker, Dave Kearney-Brown, Della Duncan, Brian Dowling, Anne Sheridan, Aaron Blanco, Bjørn Hauger, Ellen Sjong and Kate Raworth. </a:t>
            </a:r>
            <a:endParaRPr sz="1100">
              <a:solidFill>
                <a:schemeClr val="dk1"/>
              </a:solidFill>
              <a:latin typeface="Roboto Light"/>
              <a:ea typeface="Roboto Light"/>
              <a:cs typeface="Roboto Light"/>
              <a:sym typeface="Roboto Light"/>
            </a:endParaRPr>
          </a:p>
        </p:txBody>
      </p:sp>
      <p:sp>
        <p:nvSpPr>
          <p:cNvPr id="1386" name="Google Shape;1386;p131"/>
          <p:cNvSpPr txBox="1"/>
          <p:nvPr/>
        </p:nvSpPr>
        <p:spPr>
          <a:xfrm>
            <a:off x="1219200" y="381000"/>
            <a:ext cx="7467600" cy="45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Roboto"/>
              <a:buNone/>
            </a:pPr>
            <a:r>
              <a:rPr b="1" lang="en-GB" sz="3200">
                <a:solidFill>
                  <a:schemeClr val="dk1"/>
                </a:solidFill>
                <a:latin typeface="Roboto"/>
                <a:ea typeface="Roboto"/>
                <a:cs typeface="Roboto"/>
                <a:sym typeface="Roboto"/>
              </a:rPr>
              <a:t>Acknowledgements</a:t>
            </a:r>
            <a:endParaRPr b="1" i="0" sz="3200" u="none" cap="none" strike="noStrike">
              <a:solidFill>
                <a:schemeClr val="dk1"/>
              </a:solidFill>
              <a:latin typeface="Roboto"/>
              <a:ea typeface="Roboto"/>
              <a:cs typeface="Roboto"/>
              <a:sym typeface="Roboto"/>
            </a:endParaRPr>
          </a:p>
        </p:txBody>
      </p:sp>
      <p:sp>
        <p:nvSpPr>
          <p:cNvPr id="1387" name="Google Shape;1387;p13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descr="A picture containing icon&#10;&#10;Description automatically generated" id="1388" name="Google Shape;1388;p131">
            <a:hlinkClick action="ppaction://hlinksldjump" r:id="rId3"/>
          </p:cNvPr>
          <p:cNvPicPr preferRelativeResize="0"/>
          <p:nvPr/>
        </p:nvPicPr>
        <p:blipFill rotWithShape="1">
          <a:blip r:embed="rId4">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92" name="Shape 1392"/>
        <p:cNvGrpSpPr/>
        <p:nvPr/>
      </p:nvGrpSpPr>
      <p:grpSpPr>
        <a:xfrm>
          <a:off x="0" y="0"/>
          <a:ext cx="0" cy="0"/>
          <a:chOff x="0" y="0"/>
          <a:chExt cx="0" cy="0"/>
        </a:xfrm>
      </p:grpSpPr>
      <p:pic>
        <p:nvPicPr>
          <p:cNvPr id="1393" name="Google Shape;1393;p132"/>
          <p:cNvPicPr preferRelativeResize="0"/>
          <p:nvPr/>
        </p:nvPicPr>
        <p:blipFill>
          <a:blip r:embed="rId3">
            <a:alphaModFix/>
          </a:blip>
          <a:stretch>
            <a:fillRect/>
          </a:stretch>
        </p:blipFill>
        <p:spPr>
          <a:xfrm>
            <a:off x="526425" y="1686107"/>
            <a:ext cx="1708749" cy="581551"/>
          </a:xfrm>
          <a:prstGeom prst="rect">
            <a:avLst/>
          </a:prstGeom>
          <a:noFill/>
          <a:ln>
            <a:noFill/>
          </a:ln>
        </p:spPr>
      </p:pic>
      <p:pic>
        <p:nvPicPr>
          <p:cNvPr id="1394" name="Google Shape;1394;p132"/>
          <p:cNvPicPr preferRelativeResize="0"/>
          <p:nvPr/>
        </p:nvPicPr>
        <p:blipFill>
          <a:blip r:embed="rId4">
            <a:alphaModFix/>
          </a:blip>
          <a:stretch>
            <a:fillRect/>
          </a:stretch>
        </p:blipFill>
        <p:spPr>
          <a:xfrm>
            <a:off x="494150" y="4041000"/>
            <a:ext cx="1206100" cy="422000"/>
          </a:xfrm>
          <a:prstGeom prst="rect">
            <a:avLst/>
          </a:prstGeom>
          <a:noFill/>
          <a:ln>
            <a:noFill/>
          </a:ln>
        </p:spPr>
      </p:pic>
      <p:sp>
        <p:nvSpPr>
          <p:cNvPr id="1395" name="Google Shape;1395;p132"/>
          <p:cNvSpPr txBox="1"/>
          <p:nvPr/>
        </p:nvSpPr>
        <p:spPr>
          <a:xfrm>
            <a:off x="502700" y="2523300"/>
            <a:ext cx="5961300" cy="1308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850">
                <a:latin typeface="Roboto Light"/>
                <a:ea typeface="Roboto Light"/>
                <a:cs typeface="Roboto Light"/>
                <a:sym typeface="Roboto Light"/>
              </a:rPr>
              <a:t>Doughnut Economics Action Lab (or DEAL) is a non-profit Community Interest Company registered in the UK, doughnuteconomics.org</a:t>
            </a:r>
            <a:endParaRPr sz="850">
              <a:latin typeface="Roboto Light"/>
              <a:ea typeface="Roboto Light"/>
              <a:cs typeface="Roboto Light"/>
              <a:sym typeface="Roboto Light"/>
            </a:endParaRPr>
          </a:p>
          <a:p>
            <a:pPr indent="0" lvl="0" marL="0" rtl="0" algn="l">
              <a:spcBef>
                <a:spcPts val="0"/>
              </a:spcBef>
              <a:spcAft>
                <a:spcPts val="0"/>
              </a:spcAft>
              <a:buNone/>
            </a:pPr>
            <a:r>
              <a:t/>
            </a:r>
            <a:endParaRPr sz="850">
              <a:latin typeface="Roboto Light"/>
              <a:ea typeface="Roboto Light"/>
              <a:cs typeface="Roboto Light"/>
              <a:sym typeface="Roboto Light"/>
            </a:endParaRPr>
          </a:p>
          <a:p>
            <a:pPr indent="0" lvl="0" marL="0" rtl="0" algn="l">
              <a:spcBef>
                <a:spcPts val="0"/>
              </a:spcBef>
              <a:spcAft>
                <a:spcPts val="0"/>
              </a:spcAft>
              <a:buNone/>
            </a:pPr>
            <a:r>
              <a:rPr lang="en-GB" sz="850">
                <a:latin typeface="Roboto Light"/>
                <a:ea typeface="Roboto Light"/>
                <a:cs typeface="Roboto Light"/>
                <a:sym typeface="Roboto Light"/>
              </a:rPr>
              <a:t>All content is licensed under the a CC-BY-SA 4.0 license 2022.</a:t>
            </a:r>
            <a:endParaRPr sz="850">
              <a:latin typeface="Roboto Light"/>
              <a:ea typeface="Roboto Light"/>
              <a:cs typeface="Roboto Light"/>
              <a:sym typeface="Roboto Light"/>
            </a:endParaRPr>
          </a:p>
          <a:p>
            <a:pPr indent="0" lvl="0" marL="0" rtl="0" algn="l">
              <a:spcBef>
                <a:spcPts val="0"/>
              </a:spcBef>
              <a:spcAft>
                <a:spcPts val="0"/>
              </a:spcAft>
              <a:buNone/>
            </a:pPr>
            <a:r>
              <a:t/>
            </a:r>
            <a:endParaRPr sz="850">
              <a:latin typeface="Roboto Light"/>
              <a:ea typeface="Roboto Light"/>
              <a:cs typeface="Roboto Light"/>
              <a:sym typeface="Roboto Light"/>
            </a:endParaRPr>
          </a:p>
          <a:p>
            <a:pPr indent="0" lvl="0" marL="0" rtl="0" algn="l">
              <a:spcBef>
                <a:spcPts val="0"/>
              </a:spcBef>
              <a:spcAft>
                <a:spcPts val="0"/>
              </a:spcAft>
              <a:buNone/>
            </a:pPr>
            <a:r>
              <a:rPr lang="en-GB" sz="850">
                <a:latin typeface="Roboto Light"/>
                <a:ea typeface="Roboto Light"/>
                <a:cs typeface="Roboto Light"/>
                <a:sym typeface="Roboto Light"/>
              </a:rPr>
              <a:t>You are allowed to pass this tool on to others for free, and we welcome alterations (so that they are relevant to your context and audience, including translating some or all of the slides to another language). Any altered versions must be shared under the same licence.</a:t>
            </a:r>
            <a:endParaRPr sz="850">
              <a:latin typeface="Roboto Light"/>
              <a:ea typeface="Roboto Light"/>
              <a:cs typeface="Roboto Light"/>
              <a:sym typeface="Roboto Light"/>
            </a:endParaRPr>
          </a:p>
          <a:p>
            <a:pPr indent="0" lvl="0" marL="0" rtl="0" algn="l">
              <a:spcBef>
                <a:spcPts val="0"/>
              </a:spcBef>
              <a:spcAft>
                <a:spcPts val="0"/>
              </a:spcAft>
              <a:buNone/>
            </a:pPr>
            <a:r>
              <a:t/>
            </a:r>
            <a:endParaRPr sz="850">
              <a:latin typeface="Roboto Light"/>
              <a:ea typeface="Roboto Light"/>
              <a:cs typeface="Roboto Light"/>
              <a:sym typeface="Roboto Light"/>
            </a:endParaRPr>
          </a:p>
          <a:p>
            <a:pPr indent="0" lvl="0" marL="0" rtl="0" algn="l">
              <a:spcBef>
                <a:spcPts val="0"/>
              </a:spcBef>
              <a:spcAft>
                <a:spcPts val="0"/>
              </a:spcAft>
              <a:buNone/>
            </a:pPr>
            <a:r>
              <a:rPr lang="en-GB" sz="850">
                <a:latin typeface="Roboto Light"/>
                <a:ea typeface="Roboto Light"/>
                <a:cs typeface="Roboto Light"/>
                <a:sym typeface="Roboto Light"/>
              </a:rPr>
              <a:t>All licensing information, including attributions, can be </a:t>
            </a:r>
            <a:r>
              <a:rPr lang="en-GB" sz="850">
                <a:solidFill>
                  <a:schemeClr val="dk1"/>
                </a:solidFill>
                <a:latin typeface="Roboto Light"/>
                <a:ea typeface="Roboto Light"/>
                <a:cs typeface="Roboto Light"/>
                <a:sym typeface="Roboto Light"/>
              </a:rPr>
              <a:t>found </a:t>
            </a:r>
            <a:r>
              <a:rPr lang="en-GB" sz="850" u="sng">
                <a:solidFill>
                  <a:schemeClr val="dk1"/>
                </a:solidFill>
                <a:latin typeface="Roboto Light"/>
                <a:ea typeface="Roboto Light"/>
                <a:cs typeface="Roboto Light"/>
                <a:sym typeface="Roboto Light"/>
                <a:hlinkClick r:id="rId5">
                  <a:extLst>
                    <a:ext uri="{A12FA001-AC4F-418D-AE19-62706E023703}">
                      <ahyp:hlinkClr val="tx"/>
                    </a:ext>
                  </a:extLst>
                </a:hlinkClick>
              </a:rPr>
              <a:t>doughnuteconomics.org/license</a:t>
            </a:r>
            <a:r>
              <a:rPr lang="en-GB" sz="850">
                <a:solidFill>
                  <a:schemeClr val="dk1"/>
                </a:solidFill>
                <a:latin typeface="Roboto Light"/>
                <a:ea typeface="Roboto Light"/>
                <a:cs typeface="Roboto Light"/>
                <a:sym typeface="Roboto Light"/>
              </a:rPr>
              <a:t>.</a:t>
            </a:r>
            <a:endParaRPr sz="850">
              <a:solidFill>
                <a:schemeClr val="dk1"/>
              </a:solidFill>
              <a:latin typeface="Roboto Light"/>
              <a:ea typeface="Roboto Light"/>
              <a:cs typeface="Roboto Light"/>
              <a:sym typeface="Roboto Light"/>
            </a:endParaRPr>
          </a:p>
        </p:txBody>
      </p:sp>
      <p:sp>
        <p:nvSpPr>
          <p:cNvPr id="1396" name="Google Shape;1396;p13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8"/>
          <p:cNvPicPr preferRelativeResize="0"/>
          <p:nvPr/>
        </p:nvPicPr>
        <p:blipFill>
          <a:blip r:embed="rId3">
            <a:alphaModFix/>
          </a:blip>
          <a:stretch>
            <a:fillRect/>
          </a:stretch>
        </p:blipFill>
        <p:spPr>
          <a:xfrm>
            <a:off x="2316011" y="20"/>
            <a:ext cx="5731174" cy="5143473"/>
          </a:xfrm>
          <a:prstGeom prst="rect">
            <a:avLst/>
          </a:prstGeom>
          <a:noFill/>
          <a:ln>
            <a:noFill/>
          </a:ln>
        </p:spPr>
      </p:pic>
      <p:pic>
        <p:nvPicPr>
          <p:cNvPr id="279" name="Google Shape;279;p38"/>
          <p:cNvPicPr preferRelativeResize="0"/>
          <p:nvPr/>
        </p:nvPicPr>
        <p:blipFill rotWithShape="1">
          <a:blip r:embed="rId3">
            <a:alphaModFix/>
          </a:blip>
          <a:srcRect b="83908" l="0" r="73726" t="5554"/>
          <a:stretch/>
        </p:blipFill>
        <p:spPr>
          <a:xfrm>
            <a:off x="6276675" y="354723"/>
            <a:ext cx="1505802" cy="541948"/>
          </a:xfrm>
          <a:prstGeom prst="rect">
            <a:avLst/>
          </a:prstGeom>
          <a:noFill/>
          <a:ln>
            <a:noFill/>
          </a:ln>
        </p:spPr>
      </p:pic>
      <p:sp>
        <p:nvSpPr>
          <p:cNvPr id="280" name="Google Shape;280;p38"/>
          <p:cNvSpPr/>
          <p:nvPr/>
        </p:nvSpPr>
        <p:spPr>
          <a:xfrm>
            <a:off x="2307025" y="285750"/>
            <a:ext cx="1428900" cy="49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8"/>
          <p:cNvSpPr txBox="1"/>
          <p:nvPr/>
        </p:nvSpPr>
        <p:spPr>
          <a:xfrm>
            <a:off x="533400" y="457200"/>
            <a:ext cx="1823700" cy="3832800"/>
          </a:xfrm>
          <a:prstGeom prst="rect">
            <a:avLst/>
          </a:prstGeom>
          <a:noFill/>
          <a:ln>
            <a:noFill/>
          </a:ln>
        </p:spPr>
        <p:txBody>
          <a:bodyPr anchorCtr="0" anchor="t" bIns="0" lIns="0" spcFirstLastPara="1" rIns="0" wrap="square" tIns="0">
            <a:spAutoFit/>
          </a:bodyPr>
          <a:lstStyle/>
          <a:p>
            <a:pPr indent="0" lvl="0" marL="0" rtl="0" algn="l">
              <a:lnSpc>
                <a:spcPct val="114285"/>
              </a:lnSpc>
              <a:spcBef>
                <a:spcPts val="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A</a:t>
            </a:r>
            <a:r>
              <a:rPr lang="en-GB" sz="2100">
                <a:solidFill>
                  <a:schemeClr val="dk1"/>
                </a:solidFill>
                <a:latin typeface="Roboto Light"/>
                <a:ea typeface="Roboto Light"/>
                <a:cs typeface="Roboto Light"/>
                <a:sym typeface="Roboto Light"/>
              </a:rPr>
              <a:t> </a:t>
            </a:r>
            <a:r>
              <a:rPr b="1" lang="en-GB" sz="2100">
                <a:solidFill>
                  <a:schemeClr val="dk1"/>
                </a:solidFill>
                <a:latin typeface="Roboto"/>
                <a:ea typeface="Roboto"/>
                <a:cs typeface="Roboto"/>
                <a:sym typeface="Roboto"/>
              </a:rPr>
              <a:t>mirror</a:t>
            </a:r>
            <a:r>
              <a:rPr lang="en-GB" sz="2100">
                <a:solidFill>
                  <a:schemeClr val="dk1"/>
                </a:solidFill>
                <a:latin typeface="Roboto Light"/>
                <a:ea typeface="Roboto Light"/>
                <a:cs typeface="Roboto Light"/>
                <a:sym typeface="Roboto Light"/>
              </a:rPr>
              <a:t> for humanity:</a:t>
            </a:r>
            <a:endParaRPr sz="21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2400"/>
              <a:buFont typeface="Arial"/>
              <a:buNone/>
            </a:pPr>
            <a:r>
              <a:t/>
            </a:r>
            <a:endParaRPr sz="21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2400"/>
              <a:buFont typeface="Arial"/>
              <a:buNone/>
            </a:pPr>
            <a:r>
              <a:rPr i="1" lang="en-GB" sz="1800">
                <a:solidFill>
                  <a:schemeClr val="dk1"/>
                </a:solidFill>
                <a:latin typeface="Roboto Light"/>
                <a:ea typeface="Roboto Light"/>
                <a:cs typeface="Roboto Light"/>
                <a:sym typeface="Roboto Light"/>
              </a:rPr>
              <a:t>Showing a world perilously out of balance.</a:t>
            </a:r>
            <a:endParaRPr i="1"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2400"/>
              <a:buFont typeface="Arial"/>
              <a:buNone/>
            </a:pPr>
            <a:r>
              <a:t/>
            </a:r>
            <a:endParaRPr i="1"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2400"/>
              <a:buFont typeface="Arial"/>
              <a:buNone/>
            </a:pPr>
            <a:r>
              <a:rPr i="1" lang="en-GB" sz="1800">
                <a:solidFill>
                  <a:schemeClr val="dk1"/>
                </a:solidFill>
                <a:latin typeface="Roboto Light"/>
                <a:ea typeface="Roboto Light"/>
                <a:cs typeface="Roboto Light"/>
                <a:sym typeface="Roboto Light"/>
              </a:rPr>
              <a:t>So how can we design our economies to come back into the space of the Doughnut?</a:t>
            </a:r>
            <a:endParaRPr sz="2100">
              <a:solidFill>
                <a:schemeClr val="dk1"/>
              </a:solidFill>
              <a:latin typeface="Roboto Light"/>
              <a:ea typeface="Roboto Light"/>
              <a:cs typeface="Roboto Light"/>
              <a:sym typeface="Roboto Light"/>
            </a:endParaRPr>
          </a:p>
        </p:txBody>
      </p:sp>
      <p:pic>
        <p:nvPicPr>
          <p:cNvPr descr="A picture containing icon&#10;&#10;Description automatically generated" id="282" name="Google Shape;282;p38">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Download</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the Doughnut diagrams and Embedded Economy </a:t>
            </a:r>
            <a:r>
              <a:rPr b="1" lang="en-GB" sz="2100">
                <a:solidFill>
                  <a:schemeClr val="dk1"/>
                </a:solidFill>
                <a:latin typeface="Roboto"/>
                <a:ea typeface="Roboto"/>
                <a:cs typeface="Roboto"/>
                <a:sym typeface="Roboto"/>
              </a:rPr>
              <a:t>diagrams</a:t>
            </a:r>
            <a:r>
              <a:rPr lang="en-GB" sz="2100">
                <a:solidFill>
                  <a:schemeClr val="dk1"/>
                </a:solidFill>
                <a:latin typeface="Roboto Light"/>
                <a:ea typeface="Roboto Light"/>
                <a:cs typeface="Roboto Light"/>
                <a:sym typeface="Roboto Light"/>
              </a:rPr>
              <a:t> in your own language so you can </a:t>
            </a:r>
            <a:r>
              <a:rPr lang="en-GB" sz="2100">
                <a:solidFill>
                  <a:schemeClr val="dk1"/>
                </a:solidFill>
                <a:latin typeface="Roboto Light"/>
                <a:ea typeface="Roboto Light"/>
                <a:cs typeface="Roboto Light"/>
                <a:sym typeface="Roboto Light"/>
              </a:rPr>
              <a:t>share them in presentations, print them as posters, or use them in workshops.</a:t>
            </a:r>
            <a:endParaRPr b="1" sz="2100">
              <a:solidFill>
                <a:schemeClr val="dk1"/>
              </a:solidFill>
              <a:latin typeface="Roboto"/>
              <a:ea typeface="Roboto"/>
              <a:cs typeface="Roboto"/>
              <a:sym typeface="Roboto"/>
            </a:endParaRPr>
          </a:p>
        </p:txBody>
      </p:sp>
      <p:pic>
        <p:nvPicPr>
          <p:cNvPr id="288" name="Google Shape;288;p39">
            <a:hlinkClick r:id="rId3"/>
          </p:cNvPr>
          <p:cNvPicPr preferRelativeResize="0"/>
          <p:nvPr/>
        </p:nvPicPr>
        <p:blipFill>
          <a:blip r:embed="rId4">
            <a:alphaModFix/>
          </a:blip>
          <a:stretch>
            <a:fillRect/>
          </a:stretch>
        </p:blipFill>
        <p:spPr>
          <a:xfrm>
            <a:off x="4759201" y="486175"/>
            <a:ext cx="3851400" cy="4171156"/>
          </a:xfrm>
          <a:prstGeom prst="rect">
            <a:avLst/>
          </a:prstGeom>
          <a:noFill/>
          <a:ln>
            <a:noFill/>
          </a:ln>
          <a:effectLst>
            <a:outerShdw blurRad="57150" rotWithShape="0" algn="bl" dir="5400000" dist="19050">
              <a:srgbClr val="000000">
                <a:alpha val="50000"/>
              </a:srgbClr>
            </a:outerShdw>
          </a:effectLst>
        </p:spPr>
      </p:pic>
      <p:pic>
        <p:nvPicPr>
          <p:cNvPr id="289" name="Google Shape;289;p39"/>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290" name="Google Shape;290;p3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291" name="Google Shape;291;p39"/>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292" name="Google Shape;292;p39">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Clr>
                <a:srgbClr val="000000"/>
              </a:buClr>
              <a:buSzPts val="2100"/>
              <a:buFont typeface="Arial"/>
              <a:buNone/>
            </a:pPr>
            <a:r>
              <a:rPr b="1" lang="en-GB" sz="2100">
                <a:solidFill>
                  <a:schemeClr val="dk1"/>
                </a:solidFill>
                <a:latin typeface="Roboto"/>
                <a:ea typeface="Roboto"/>
                <a:cs typeface="Roboto"/>
                <a:sym typeface="Roboto"/>
              </a:rPr>
              <a:t>Watch</a:t>
            </a:r>
            <a:r>
              <a:rPr lang="en-GB" sz="2100">
                <a:solidFill>
                  <a:schemeClr val="dk1"/>
                </a:solidFill>
                <a:latin typeface="Roboto Light"/>
                <a:ea typeface="Roboto Light"/>
                <a:cs typeface="Roboto Light"/>
                <a:sym typeface="Roboto Light"/>
              </a:rPr>
              <a:t> Kate Raworth’s </a:t>
            </a:r>
            <a:r>
              <a:rPr b="1" lang="en-GB" sz="2100">
                <a:solidFill>
                  <a:schemeClr val="dk1"/>
                </a:solidFill>
                <a:latin typeface="Roboto"/>
                <a:ea typeface="Roboto"/>
                <a:cs typeface="Roboto"/>
                <a:sym typeface="Roboto"/>
              </a:rPr>
              <a:t>TED Talk</a:t>
            </a:r>
            <a:r>
              <a:rPr lang="en-GB" sz="2100">
                <a:solidFill>
                  <a:schemeClr val="dk1"/>
                </a:solidFill>
                <a:latin typeface="Roboto Light"/>
                <a:ea typeface="Roboto Light"/>
                <a:cs typeface="Roboto Light"/>
                <a:sym typeface="Roboto Light"/>
              </a:rPr>
              <a:t> from 2018 that introduces the idea of the Doughnut and invites us to think again about goal of the economy: from endless growth to thriving in balance.</a:t>
            </a:r>
            <a:endParaRPr sz="2100">
              <a:solidFill>
                <a:schemeClr val="dk1"/>
              </a:solidFill>
              <a:latin typeface="Roboto Light"/>
              <a:ea typeface="Roboto Light"/>
              <a:cs typeface="Roboto Light"/>
              <a:sym typeface="Roboto Light"/>
            </a:endParaRPr>
          </a:p>
        </p:txBody>
      </p:sp>
      <p:pic>
        <p:nvPicPr>
          <p:cNvPr id="298" name="Google Shape;298;p40"/>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299" name="Google Shape;299;p4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300" name="Google Shape;300;p40">
            <a:hlinkClick r:id="rId4"/>
          </p:cNvPr>
          <p:cNvPicPr preferRelativeResize="0"/>
          <p:nvPr/>
        </p:nvPicPr>
        <p:blipFill>
          <a:blip r:embed="rId5">
            <a:alphaModFix/>
          </a:blip>
          <a:stretch>
            <a:fillRect/>
          </a:stretch>
        </p:blipFill>
        <p:spPr>
          <a:xfrm>
            <a:off x="4759200" y="486175"/>
            <a:ext cx="3851400" cy="4171156"/>
          </a:xfrm>
          <a:prstGeom prst="rect">
            <a:avLst/>
          </a:prstGeom>
          <a:noFill/>
          <a:ln>
            <a:noFill/>
          </a:ln>
          <a:effectLst>
            <a:outerShdw blurRad="57150" rotWithShape="0" algn="bl" dir="5400000" dist="19050">
              <a:srgbClr val="000000">
                <a:alpha val="50000"/>
              </a:srgbClr>
            </a:outerShdw>
          </a:effectLst>
        </p:spPr>
      </p:pic>
      <p:pic>
        <p:nvPicPr>
          <p:cNvPr id="301" name="Google Shape;301;p40"/>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302" name="Google Shape;302;p40"/>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303" name="Google Shape;303;p40"/>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304" name="Google Shape;304;p40">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1">
            <a:hlinkClick r:id="rId3"/>
          </p:cNvPr>
          <p:cNvPicPr preferRelativeResize="0"/>
          <p:nvPr/>
        </p:nvPicPr>
        <p:blipFill>
          <a:blip r:embed="rId4">
            <a:alphaModFix/>
          </a:blip>
          <a:stretch>
            <a:fillRect/>
          </a:stretch>
        </p:blipFill>
        <p:spPr>
          <a:xfrm>
            <a:off x="4759200" y="486175"/>
            <a:ext cx="3851400" cy="4171146"/>
          </a:xfrm>
          <a:prstGeom prst="rect">
            <a:avLst/>
          </a:prstGeom>
          <a:noFill/>
          <a:ln>
            <a:noFill/>
          </a:ln>
          <a:effectLst>
            <a:outerShdw blurRad="57150" rotWithShape="0" algn="bl" dir="5400000" dist="19050">
              <a:srgbClr val="000000">
                <a:alpha val="50000"/>
              </a:srgbClr>
            </a:outerShdw>
          </a:effectLst>
        </p:spPr>
      </p:pic>
      <p:sp>
        <p:nvSpPr>
          <p:cNvPr id="310" name="Google Shape;310;p4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a:t>
            </a:r>
            <a:r>
              <a:rPr b="1" lang="en-GB" sz="2100">
                <a:solidFill>
                  <a:schemeClr val="dk1"/>
                </a:solidFill>
                <a:latin typeface="Roboto"/>
                <a:ea typeface="Roboto"/>
                <a:cs typeface="Roboto"/>
                <a:sym typeface="Roboto"/>
              </a:rPr>
              <a:t>chapter one </a:t>
            </a:r>
            <a:r>
              <a:rPr lang="en-GB" sz="2100">
                <a:solidFill>
                  <a:schemeClr val="dk1"/>
                </a:solidFill>
                <a:latin typeface="Roboto Light"/>
                <a:ea typeface="Roboto Light"/>
                <a:cs typeface="Roboto Light"/>
                <a:sym typeface="Roboto Light"/>
              </a:rPr>
              <a:t>of Doughnut Economics that more deeply explores the goal of the economy, the </a:t>
            </a:r>
            <a:r>
              <a:rPr lang="en-GB" sz="2100">
                <a:solidFill>
                  <a:schemeClr val="dk1"/>
                </a:solidFill>
                <a:latin typeface="Roboto Light"/>
                <a:ea typeface="Roboto Light"/>
                <a:cs typeface="Roboto Light"/>
                <a:sym typeface="Roboto Light"/>
              </a:rPr>
              <a:t>origin of GDP and how we might reimagine the goal to be thriving in balance.</a:t>
            </a:r>
            <a:endParaRPr b="1" sz="2100">
              <a:solidFill>
                <a:schemeClr val="dk1"/>
              </a:solidFill>
              <a:latin typeface="Roboto"/>
              <a:ea typeface="Roboto"/>
              <a:cs typeface="Roboto"/>
              <a:sym typeface="Roboto"/>
            </a:endParaRPr>
          </a:p>
        </p:txBody>
      </p:sp>
      <p:pic>
        <p:nvPicPr>
          <p:cNvPr id="311" name="Google Shape;311;p41"/>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312" name="Google Shape;312;p4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313" name="Google Shape;313;p41"/>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314" name="Google Shape;314;p41"/>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60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315" name="Google Shape;315;p41"/>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316" name="Google Shape;316;p41">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321" name="Shape 321"/>
        <p:cNvGrpSpPr/>
        <p:nvPr/>
      </p:nvGrpSpPr>
      <p:grpSpPr>
        <a:xfrm>
          <a:off x="0" y="0"/>
          <a:ext cx="0" cy="0"/>
          <a:chOff x="0" y="0"/>
          <a:chExt cx="0" cy="0"/>
        </a:xfrm>
      </p:grpSpPr>
      <p:sp>
        <p:nvSpPr>
          <p:cNvPr id="322" name="Google Shape;322;p42"/>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The following pages </a:t>
            </a:r>
            <a:r>
              <a:rPr lang="en-GB" sz="3000">
                <a:solidFill>
                  <a:schemeClr val="dk1"/>
                </a:solidFill>
                <a:latin typeface="Playfair Display"/>
                <a:ea typeface="Playfair Display"/>
                <a:cs typeface="Playfair Display"/>
                <a:sym typeface="Playfair Display"/>
              </a:rPr>
              <a:t>introduce</a:t>
            </a:r>
            <a:r>
              <a:rPr lang="en-GB" sz="3000">
                <a:solidFill>
                  <a:schemeClr val="dk1"/>
                </a:solidFill>
                <a:latin typeface="Playfair Display"/>
                <a:ea typeface="Playfair Display"/>
                <a:cs typeface="Playfair Display"/>
                <a:sym typeface="Playfair Display"/>
              </a:rPr>
              <a:t> the seven ways of Doughnut Economics, with some </a:t>
            </a:r>
            <a:r>
              <a:rPr lang="en-GB" sz="3000">
                <a:solidFill>
                  <a:schemeClr val="dk1"/>
                </a:solidFill>
                <a:latin typeface="Playfair Display"/>
                <a:ea typeface="Playfair Display"/>
                <a:cs typeface="Playfair Display"/>
                <a:sym typeface="Playfair Display"/>
              </a:rPr>
              <a:t>questions you can reflect on with your community. There are then some tools you can use to explore them in different ways.</a:t>
            </a:r>
            <a:endParaRPr sz="3000">
              <a:solidFill>
                <a:schemeClr val="dk1"/>
              </a:solidFill>
              <a:latin typeface="Playfair Display"/>
              <a:ea typeface="Playfair Display"/>
              <a:cs typeface="Playfair Display"/>
              <a:sym typeface="Playfair Display"/>
            </a:endParaRPr>
          </a:p>
        </p:txBody>
      </p:sp>
      <p:pic>
        <p:nvPicPr>
          <p:cNvPr id="323" name="Google Shape;323;p42">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3"/>
          <p:cNvPicPr preferRelativeResize="0"/>
          <p:nvPr/>
        </p:nvPicPr>
        <p:blipFill rotWithShape="1">
          <a:blip r:embed="rId3">
            <a:alphaModFix/>
          </a:blip>
          <a:srcRect b="4495" l="0" r="0" t="4495"/>
          <a:stretch/>
        </p:blipFill>
        <p:spPr>
          <a:xfrm>
            <a:off x="1123300" y="885425"/>
            <a:ext cx="6897398" cy="3610367"/>
          </a:xfrm>
          <a:prstGeom prst="rect">
            <a:avLst/>
          </a:prstGeom>
          <a:noFill/>
          <a:ln>
            <a:noFill/>
          </a:ln>
        </p:spPr>
      </p:pic>
      <p:sp>
        <p:nvSpPr>
          <p:cNvPr id="329" name="Google Shape;329;p43"/>
          <p:cNvSpPr txBox="1"/>
          <p:nvPr/>
        </p:nvSpPr>
        <p:spPr>
          <a:xfrm>
            <a:off x="1970125" y="2822550"/>
            <a:ext cx="14229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5. </a:t>
            </a:r>
            <a:r>
              <a:rPr lang="en-GB" sz="1300">
                <a:solidFill>
                  <a:srgbClr val="FFFFFF"/>
                </a:solidFill>
                <a:latin typeface="Roboto"/>
                <a:ea typeface="Roboto"/>
                <a:cs typeface="Roboto"/>
                <a:sym typeface="Roboto"/>
              </a:rPr>
              <a:t>Be distributive by design</a:t>
            </a:r>
            <a:endParaRPr sz="1300">
              <a:solidFill>
                <a:srgbClr val="FFFFFF"/>
              </a:solidFill>
              <a:latin typeface="Roboto"/>
              <a:ea typeface="Roboto"/>
              <a:cs typeface="Roboto"/>
              <a:sym typeface="Roboto"/>
            </a:endParaRPr>
          </a:p>
        </p:txBody>
      </p:sp>
      <p:sp>
        <p:nvSpPr>
          <p:cNvPr id="330" name="Google Shape;330;p43"/>
          <p:cNvSpPr txBox="1"/>
          <p:nvPr/>
        </p:nvSpPr>
        <p:spPr>
          <a:xfrm>
            <a:off x="304950" y="227300"/>
            <a:ext cx="85341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2400"/>
              <a:buFont typeface="Arial"/>
              <a:buNone/>
            </a:pPr>
            <a:r>
              <a:rPr b="1" lang="en-GB" sz="1900">
                <a:solidFill>
                  <a:schemeClr val="dk1"/>
                </a:solidFill>
                <a:latin typeface="Roboto"/>
                <a:ea typeface="Roboto"/>
                <a:cs typeface="Roboto"/>
                <a:sym typeface="Roboto"/>
              </a:rPr>
              <a:t>Doughnut Economics offers seven ways to think like a 21st </a:t>
            </a:r>
            <a:r>
              <a:rPr b="1" lang="en-GB" sz="1900">
                <a:solidFill>
                  <a:schemeClr val="dk1"/>
                </a:solidFill>
                <a:latin typeface="Roboto"/>
                <a:ea typeface="Roboto"/>
                <a:cs typeface="Roboto"/>
                <a:sym typeface="Roboto"/>
              </a:rPr>
              <a:t>century</a:t>
            </a:r>
            <a:r>
              <a:rPr b="1" lang="en-GB" sz="1900">
                <a:solidFill>
                  <a:schemeClr val="dk1"/>
                </a:solidFill>
                <a:latin typeface="Roboto"/>
                <a:ea typeface="Roboto"/>
                <a:cs typeface="Roboto"/>
                <a:sym typeface="Roboto"/>
              </a:rPr>
              <a:t> economist</a:t>
            </a:r>
            <a:endParaRPr b="1" sz="1900">
              <a:latin typeface="Roboto"/>
              <a:ea typeface="Roboto"/>
              <a:cs typeface="Roboto"/>
              <a:sym typeface="Roboto"/>
            </a:endParaRPr>
          </a:p>
        </p:txBody>
      </p:sp>
      <p:grpSp>
        <p:nvGrpSpPr>
          <p:cNvPr id="331" name="Google Shape;331;p43"/>
          <p:cNvGrpSpPr/>
          <p:nvPr/>
        </p:nvGrpSpPr>
        <p:grpSpPr>
          <a:xfrm rot="287731">
            <a:off x="1416437" y="1452110"/>
            <a:ext cx="1073053" cy="1175923"/>
            <a:chOff x="1363625" y="1425468"/>
            <a:chExt cx="1073052" cy="1175922"/>
          </a:xfrm>
        </p:grpSpPr>
        <p:pic>
          <p:nvPicPr>
            <p:cNvPr id="332" name="Google Shape;332;p43"/>
            <p:cNvPicPr preferRelativeResize="0"/>
            <p:nvPr/>
          </p:nvPicPr>
          <p:blipFill rotWithShape="1">
            <a:blip r:embed="rId4">
              <a:alphaModFix/>
            </a:blip>
            <a:srcRect b="7763" l="7755" r="7763" t="7755"/>
            <a:stretch/>
          </p:blipFill>
          <p:spPr>
            <a:xfrm>
              <a:off x="1363625" y="1548235"/>
              <a:ext cx="1073052" cy="1053156"/>
            </a:xfrm>
            <a:prstGeom prst="rect">
              <a:avLst/>
            </a:prstGeom>
            <a:noFill/>
            <a:ln>
              <a:noFill/>
            </a:ln>
          </p:spPr>
        </p:pic>
        <p:sp>
          <p:nvSpPr>
            <p:cNvPr id="333" name="Google Shape;333;p43"/>
            <p:cNvSpPr/>
            <p:nvPr/>
          </p:nvSpPr>
          <p:spPr>
            <a:xfrm>
              <a:off x="1810592"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334" name="Google Shape;334;p43"/>
          <p:cNvSpPr txBox="1"/>
          <p:nvPr/>
        </p:nvSpPr>
        <p:spPr>
          <a:xfrm>
            <a:off x="1330300" y="1014875"/>
            <a:ext cx="12453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1. </a:t>
            </a:r>
            <a:r>
              <a:rPr lang="en-GB" sz="1300">
                <a:solidFill>
                  <a:srgbClr val="FFFFFF"/>
                </a:solidFill>
                <a:latin typeface="Roboto"/>
                <a:ea typeface="Roboto"/>
                <a:cs typeface="Roboto"/>
                <a:sym typeface="Roboto"/>
              </a:rPr>
              <a:t>Change the goal</a:t>
            </a:r>
            <a:endParaRPr sz="1300">
              <a:solidFill>
                <a:srgbClr val="FFFFFF"/>
              </a:solidFill>
              <a:latin typeface="Roboto"/>
              <a:ea typeface="Roboto"/>
              <a:cs typeface="Roboto"/>
              <a:sym typeface="Roboto"/>
            </a:endParaRPr>
          </a:p>
        </p:txBody>
      </p:sp>
      <p:grpSp>
        <p:nvGrpSpPr>
          <p:cNvPr id="335" name="Google Shape;335;p43"/>
          <p:cNvGrpSpPr/>
          <p:nvPr/>
        </p:nvGrpSpPr>
        <p:grpSpPr>
          <a:xfrm rot="-234630">
            <a:off x="2912963" y="1461056"/>
            <a:ext cx="1492030" cy="1175963"/>
            <a:chOff x="2860088" y="1425468"/>
            <a:chExt cx="1491988" cy="1175930"/>
          </a:xfrm>
        </p:grpSpPr>
        <p:pic>
          <p:nvPicPr>
            <p:cNvPr id="336" name="Google Shape;336;p43"/>
            <p:cNvPicPr preferRelativeResize="0"/>
            <p:nvPr/>
          </p:nvPicPr>
          <p:blipFill>
            <a:blip r:embed="rId5">
              <a:alphaModFix/>
            </a:blip>
            <a:stretch>
              <a:fillRect/>
            </a:stretch>
          </p:blipFill>
          <p:spPr>
            <a:xfrm>
              <a:off x="2860088" y="1548224"/>
              <a:ext cx="1491988" cy="1053174"/>
            </a:xfrm>
            <a:prstGeom prst="rect">
              <a:avLst/>
            </a:prstGeom>
            <a:noFill/>
            <a:ln>
              <a:noFill/>
            </a:ln>
          </p:spPr>
        </p:pic>
        <p:sp>
          <p:nvSpPr>
            <p:cNvPr id="337" name="Google Shape;337;p43"/>
            <p:cNvSpPr/>
            <p:nvPr/>
          </p:nvSpPr>
          <p:spPr>
            <a:xfrm>
              <a:off x="351653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38" name="Google Shape;338;p43"/>
          <p:cNvGrpSpPr/>
          <p:nvPr/>
        </p:nvGrpSpPr>
        <p:grpSpPr>
          <a:xfrm rot="172654">
            <a:off x="4828001" y="1492985"/>
            <a:ext cx="1089416" cy="1167967"/>
            <a:chOff x="4775500" y="1425468"/>
            <a:chExt cx="1089458" cy="1168013"/>
          </a:xfrm>
        </p:grpSpPr>
        <p:pic>
          <p:nvPicPr>
            <p:cNvPr id="339" name="Google Shape;339;p43"/>
            <p:cNvPicPr preferRelativeResize="0"/>
            <p:nvPr/>
          </p:nvPicPr>
          <p:blipFill>
            <a:blip r:embed="rId6">
              <a:alphaModFix/>
            </a:blip>
            <a:stretch>
              <a:fillRect/>
            </a:stretch>
          </p:blipFill>
          <p:spPr>
            <a:xfrm>
              <a:off x="4775500" y="1540307"/>
              <a:ext cx="1089458" cy="1053174"/>
            </a:xfrm>
            <a:prstGeom prst="rect">
              <a:avLst/>
            </a:prstGeom>
            <a:noFill/>
            <a:ln>
              <a:noFill/>
            </a:ln>
          </p:spPr>
        </p:pic>
        <p:sp>
          <p:nvSpPr>
            <p:cNvPr id="340" name="Google Shape;340;p43"/>
            <p:cNvSpPr/>
            <p:nvPr/>
          </p:nvSpPr>
          <p:spPr>
            <a:xfrm>
              <a:off x="522248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41" name="Google Shape;341;p43"/>
          <p:cNvGrpSpPr/>
          <p:nvPr/>
        </p:nvGrpSpPr>
        <p:grpSpPr>
          <a:xfrm rot="-140638">
            <a:off x="6341344" y="1501998"/>
            <a:ext cx="1492055" cy="908778"/>
            <a:chOff x="6288375" y="1425468"/>
            <a:chExt cx="1492000" cy="908744"/>
          </a:xfrm>
        </p:grpSpPr>
        <p:pic>
          <p:nvPicPr>
            <p:cNvPr id="342" name="Google Shape;342;p43"/>
            <p:cNvPicPr preferRelativeResize="0"/>
            <p:nvPr/>
          </p:nvPicPr>
          <p:blipFill rotWithShape="1">
            <a:blip r:embed="rId7">
              <a:alphaModFix/>
            </a:blip>
            <a:srcRect b="0" l="0" r="0" t="0"/>
            <a:stretch/>
          </p:blipFill>
          <p:spPr>
            <a:xfrm>
              <a:off x="6288375" y="1540307"/>
              <a:ext cx="1492000" cy="793905"/>
            </a:xfrm>
            <a:prstGeom prst="rect">
              <a:avLst/>
            </a:prstGeom>
            <a:noFill/>
            <a:ln>
              <a:noFill/>
            </a:ln>
          </p:spPr>
        </p:pic>
        <p:sp>
          <p:nvSpPr>
            <p:cNvPr id="343" name="Google Shape;343;p43"/>
            <p:cNvSpPr/>
            <p:nvPr/>
          </p:nvSpPr>
          <p:spPr>
            <a:xfrm>
              <a:off x="694483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44" name="Google Shape;344;p43"/>
          <p:cNvGrpSpPr/>
          <p:nvPr/>
        </p:nvGrpSpPr>
        <p:grpSpPr>
          <a:xfrm rot="224637">
            <a:off x="2091775" y="3258283"/>
            <a:ext cx="1120571" cy="990239"/>
            <a:chOff x="1966298" y="3241612"/>
            <a:chExt cx="1120533" cy="990205"/>
          </a:xfrm>
        </p:grpSpPr>
        <p:pic>
          <p:nvPicPr>
            <p:cNvPr descr="image (29).jpg" id="345" name="Google Shape;345;p43"/>
            <p:cNvPicPr preferRelativeResize="0"/>
            <p:nvPr/>
          </p:nvPicPr>
          <p:blipFill rotWithShape="1">
            <a:blip r:embed="rId8">
              <a:alphaModFix/>
            </a:blip>
            <a:srcRect b="23367" l="0" r="0" t="6731"/>
            <a:stretch/>
          </p:blipFill>
          <p:spPr>
            <a:xfrm>
              <a:off x="1966298" y="3340993"/>
              <a:ext cx="1120533" cy="890824"/>
            </a:xfrm>
            <a:prstGeom prst="rect">
              <a:avLst/>
            </a:prstGeom>
            <a:noFill/>
            <a:ln>
              <a:noFill/>
            </a:ln>
          </p:spPr>
        </p:pic>
        <p:sp>
          <p:nvSpPr>
            <p:cNvPr id="346" name="Google Shape;346;p43"/>
            <p:cNvSpPr/>
            <p:nvPr/>
          </p:nvSpPr>
          <p:spPr>
            <a:xfrm>
              <a:off x="2465295" y="3241612"/>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47" name="Google Shape;347;p43"/>
          <p:cNvGrpSpPr/>
          <p:nvPr/>
        </p:nvGrpSpPr>
        <p:grpSpPr>
          <a:xfrm rot="-338838">
            <a:off x="3921167" y="3297683"/>
            <a:ext cx="1491928" cy="959198"/>
            <a:chOff x="3826000" y="3075593"/>
            <a:chExt cx="1491998" cy="959242"/>
          </a:xfrm>
        </p:grpSpPr>
        <p:pic>
          <p:nvPicPr>
            <p:cNvPr descr="image (27).jpg" id="348" name="Google Shape;348;p43"/>
            <p:cNvPicPr preferRelativeResize="0"/>
            <p:nvPr/>
          </p:nvPicPr>
          <p:blipFill rotWithShape="1">
            <a:blip r:embed="rId9">
              <a:alphaModFix/>
            </a:blip>
            <a:srcRect b="0" l="0" r="0" t="0"/>
            <a:stretch/>
          </p:blipFill>
          <p:spPr>
            <a:xfrm>
              <a:off x="3826000" y="3178660"/>
              <a:ext cx="1491998" cy="856175"/>
            </a:xfrm>
            <a:prstGeom prst="rect">
              <a:avLst/>
            </a:prstGeom>
            <a:noFill/>
            <a:ln>
              <a:noFill/>
            </a:ln>
          </p:spPr>
        </p:pic>
        <p:sp>
          <p:nvSpPr>
            <p:cNvPr id="349" name="Google Shape;349;p43"/>
            <p:cNvSpPr/>
            <p:nvPr/>
          </p:nvSpPr>
          <p:spPr>
            <a:xfrm>
              <a:off x="4482442" y="3075593"/>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50" name="Google Shape;350;p43"/>
          <p:cNvGrpSpPr/>
          <p:nvPr/>
        </p:nvGrpSpPr>
        <p:grpSpPr>
          <a:xfrm rot="201564">
            <a:off x="6045383" y="3263665"/>
            <a:ext cx="1113898" cy="1013130"/>
            <a:chOff x="5955626" y="3075593"/>
            <a:chExt cx="1113877" cy="1013111"/>
          </a:xfrm>
        </p:grpSpPr>
        <p:pic>
          <p:nvPicPr>
            <p:cNvPr id="351" name="Google Shape;351;p43"/>
            <p:cNvPicPr preferRelativeResize="0"/>
            <p:nvPr/>
          </p:nvPicPr>
          <p:blipFill>
            <a:blip r:embed="rId10">
              <a:alphaModFix/>
            </a:blip>
            <a:stretch>
              <a:fillRect/>
            </a:stretch>
          </p:blipFill>
          <p:spPr>
            <a:xfrm rot="8">
              <a:off x="5955627" y="3197587"/>
              <a:ext cx="1113875" cy="891116"/>
            </a:xfrm>
            <a:prstGeom prst="rect">
              <a:avLst/>
            </a:prstGeom>
            <a:noFill/>
            <a:ln>
              <a:noFill/>
            </a:ln>
          </p:spPr>
        </p:pic>
        <p:sp>
          <p:nvSpPr>
            <p:cNvPr id="352" name="Google Shape;352;p43"/>
            <p:cNvSpPr/>
            <p:nvPr/>
          </p:nvSpPr>
          <p:spPr>
            <a:xfrm>
              <a:off x="6425767" y="3075593"/>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353" name="Google Shape;353;p43"/>
          <p:cNvSpPr txBox="1"/>
          <p:nvPr/>
        </p:nvSpPr>
        <p:spPr>
          <a:xfrm>
            <a:off x="2854175" y="1014875"/>
            <a:ext cx="1469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2. </a:t>
            </a:r>
            <a:r>
              <a:rPr lang="en-GB" sz="1300">
                <a:solidFill>
                  <a:srgbClr val="FFFFFF"/>
                </a:solidFill>
                <a:latin typeface="Roboto"/>
                <a:ea typeface="Roboto"/>
                <a:cs typeface="Roboto"/>
                <a:sym typeface="Roboto"/>
              </a:rPr>
              <a:t>See the big economic picture</a:t>
            </a:r>
            <a:endParaRPr sz="1300">
              <a:solidFill>
                <a:srgbClr val="FFFFFF"/>
              </a:solidFill>
              <a:latin typeface="Roboto"/>
              <a:ea typeface="Roboto"/>
              <a:cs typeface="Roboto"/>
              <a:sym typeface="Roboto"/>
            </a:endParaRPr>
          </a:p>
        </p:txBody>
      </p:sp>
      <p:sp>
        <p:nvSpPr>
          <p:cNvPr id="354" name="Google Shape;354;p43"/>
          <p:cNvSpPr txBox="1"/>
          <p:nvPr/>
        </p:nvSpPr>
        <p:spPr>
          <a:xfrm>
            <a:off x="4666124" y="1014875"/>
            <a:ext cx="13065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3. </a:t>
            </a:r>
            <a:r>
              <a:rPr lang="en-GB" sz="1300">
                <a:solidFill>
                  <a:srgbClr val="FFFFFF"/>
                </a:solidFill>
                <a:latin typeface="Roboto"/>
                <a:ea typeface="Roboto"/>
                <a:cs typeface="Roboto"/>
                <a:sym typeface="Roboto"/>
              </a:rPr>
              <a:t>Nurture human nature</a:t>
            </a:r>
            <a:endParaRPr sz="1300">
              <a:solidFill>
                <a:srgbClr val="FFFFFF"/>
              </a:solidFill>
              <a:latin typeface="Roboto"/>
              <a:ea typeface="Roboto"/>
              <a:cs typeface="Roboto"/>
              <a:sym typeface="Roboto"/>
            </a:endParaRPr>
          </a:p>
        </p:txBody>
      </p:sp>
      <p:sp>
        <p:nvSpPr>
          <p:cNvPr id="355" name="Google Shape;355;p43"/>
          <p:cNvSpPr txBox="1"/>
          <p:nvPr/>
        </p:nvSpPr>
        <p:spPr>
          <a:xfrm>
            <a:off x="6164129" y="1014875"/>
            <a:ext cx="1775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4. Get savvy with systems</a:t>
            </a:r>
            <a:endParaRPr sz="1300">
              <a:solidFill>
                <a:srgbClr val="FFFFFF"/>
              </a:solidFill>
              <a:latin typeface="Roboto"/>
              <a:ea typeface="Roboto"/>
              <a:cs typeface="Roboto"/>
              <a:sym typeface="Roboto"/>
            </a:endParaRPr>
          </a:p>
        </p:txBody>
      </p:sp>
      <p:sp>
        <p:nvSpPr>
          <p:cNvPr id="356" name="Google Shape;356;p43"/>
          <p:cNvSpPr txBox="1"/>
          <p:nvPr/>
        </p:nvSpPr>
        <p:spPr>
          <a:xfrm>
            <a:off x="3889963" y="2822550"/>
            <a:ext cx="1469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6. </a:t>
            </a:r>
            <a:r>
              <a:rPr lang="en-GB" sz="1300">
                <a:solidFill>
                  <a:srgbClr val="FFFFFF"/>
                </a:solidFill>
                <a:latin typeface="Roboto"/>
                <a:ea typeface="Roboto"/>
                <a:cs typeface="Roboto"/>
                <a:sym typeface="Roboto"/>
              </a:rPr>
              <a:t>Be regenerative by design</a:t>
            </a:r>
            <a:endParaRPr sz="1300">
              <a:solidFill>
                <a:srgbClr val="FFFFFF"/>
              </a:solidFill>
              <a:latin typeface="Roboto"/>
              <a:ea typeface="Roboto"/>
              <a:cs typeface="Roboto"/>
              <a:sym typeface="Roboto"/>
            </a:endParaRPr>
          </a:p>
        </p:txBody>
      </p:sp>
      <p:sp>
        <p:nvSpPr>
          <p:cNvPr id="357" name="Google Shape;357;p43"/>
          <p:cNvSpPr txBox="1"/>
          <p:nvPr/>
        </p:nvSpPr>
        <p:spPr>
          <a:xfrm>
            <a:off x="5680013" y="2822550"/>
            <a:ext cx="1775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7. Think again about growth</a:t>
            </a:r>
            <a:endParaRPr sz="1300">
              <a:solidFill>
                <a:srgbClr val="FFFFFF"/>
              </a:solidFill>
              <a:latin typeface="Roboto"/>
              <a:ea typeface="Roboto"/>
              <a:cs typeface="Roboto"/>
              <a:sym typeface="Roboto"/>
            </a:endParaRPr>
          </a:p>
        </p:txBody>
      </p:sp>
      <p:pic>
        <p:nvPicPr>
          <p:cNvPr descr="A picture containing icon&#10;&#10;Description automatically generated" id="358" name="Google Shape;358;p43">
            <a:hlinkClick action="ppaction://hlinksldjump" r:id="rId11"/>
          </p:cNvPr>
          <p:cNvPicPr preferRelativeResize="0"/>
          <p:nvPr/>
        </p:nvPicPr>
        <p:blipFill rotWithShape="1">
          <a:blip r:embed="rId12">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4"/>
          <p:cNvSpPr txBox="1"/>
          <p:nvPr/>
        </p:nvSpPr>
        <p:spPr>
          <a:xfrm>
            <a:off x="36097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The Doughnut</a:t>
            </a:r>
            <a:endParaRPr b="1" sz="1600">
              <a:latin typeface="Roboto"/>
              <a:ea typeface="Roboto"/>
              <a:cs typeface="Roboto"/>
              <a:sym typeface="Roboto"/>
            </a:endParaRPr>
          </a:p>
        </p:txBody>
      </p:sp>
      <p:sp>
        <p:nvSpPr>
          <p:cNvPr id="364" name="Google Shape;364;p44"/>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1.</a:t>
            </a:r>
            <a:r>
              <a:rPr b="1" lang="en-GB" sz="2400">
                <a:solidFill>
                  <a:schemeClr val="dk1"/>
                </a:solidFill>
                <a:latin typeface="Roboto"/>
                <a:ea typeface="Roboto"/>
                <a:cs typeface="Roboto"/>
                <a:sym typeface="Roboto"/>
              </a:rPr>
              <a:t> </a:t>
            </a:r>
            <a:r>
              <a:rPr b="1" lang="en-GB" sz="2400">
                <a:solidFill>
                  <a:schemeClr val="dk1"/>
                </a:solidFill>
                <a:latin typeface="Roboto"/>
                <a:ea typeface="Roboto"/>
                <a:cs typeface="Roboto"/>
                <a:sym typeface="Roboto"/>
              </a:rPr>
              <a:t>Change the goal</a:t>
            </a:r>
            <a:endParaRPr b="1" sz="2400">
              <a:solidFill>
                <a:schemeClr val="dk1"/>
              </a:solidFill>
              <a:latin typeface="Roboto"/>
              <a:ea typeface="Roboto"/>
              <a:cs typeface="Roboto"/>
              <a:sym typeface="Roboto"/>
            </a:endParaRPr>
          </a:p>
        </p:txBody>
      </p:sp>
      <p:pic>
        <p:nvPicPr>
          <p:cNvPr id="365" name="Google Shape;365;p44"/>
          <p:cNvPicPr preferRelativeResize="0"/>
          <p:nvPr/>
        </p:nvPicPr>
        <p:blipFill>
          <a:blip r:embed="rId3">
            <a:alphaModFix/>
          </a:blip>
          <a:stretch>
            <a:fillRect/>
          </a:stretch>
        </p:blipFill>
        <p:spPr>
          <a:xfrm>
            <a:off x="580372" y="2002598"/>
            <a:ext cx="1979405" cy="1385564"/>
          </a:xfrm>
          <a:prstGeom prst="rect">
            <a:avLst/>
          </a:prstGeom>
          <a:noFill/>
          <a:ln>
            <a:noFill/>
          </a:ln>
        </p:spPr>
      </p:pic>
      <p:sp>
        <p:nvSpPr>
          <p:cNvPr id="366" name="Google Shape;366;p44"/>
          <p:cNvSpPr txBox="1"/>
          <p:nvPr/>
        </p:nvSpPr>
        <p:spPr>
          <a:xfrm>
            <a:off x="3555450" y="3631450"/>
            <a:ext cx="20331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600"/>
              <a:buFont typeface="Arial"/>
              <a:buNone/>
            </a:pPr>
            <a:r>
              <a:rPr lang="en-GB" sz="1300">
                <a:latin typeface="Roboto Light"/>
                <a:ea typeface="Roboto Light"/>
                <a:cs typeface="Roboto Light"/>
                <a:sym typeface="Roboto Light"/>
              </a:rPr>
              <a:t>Meeting the needs of all people within the means of the living planet</a:t>
            </a:r>
            <a:endParaRPr b="0" i="0" sz="1300" u="none" cap="none" strike="noStrike">
              <a:solidFill>
                <a:srgbClr val="000000"/>
              </a:solidFill>
              <a:latin typeface="Roboto Light"/>
              <a:ea typeface="Roboto Light"/>
              <a:cs typeface="Roboto Light"/>
              <a:sym typeface="Roboto Light"/>
            </a:endParaRPr>
          </a:p>
        </p:txBody>
      </p:sp>
      <p:sp>
        <p:nvSpPr>
          <p:cNvPr id="367" name="Google Shape;367;p44"/>
          <p:cNvSpPr txBox="1"/>
          <p:nvPr/>
        </p:nvSpPr>
        <p:spPr>
          <a:xfrm>
            <a:off x="451000" y="3631450"/>
            <a:ext cx="23982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600"/>
              <a:buFont typeface="Arial"/>
              <a:buNone/>
            </a:pPr>
            <a:r>
              <a:rPr lang="en-GB" sz="1300">
                <a:latin typeface="Roboto Light"/>
                <a:ea typeface="Roboto Light"/>
                <a:cs typeface="Roboto Light"/>
                <a:sym typeface="Roboto Light"/>
              </a:rPr>
              <a:t>Maximising the monetary value of all goods and services sold through the market or the state </a:t>
            </a:r>
            <a:endParaRPr b="0" i="0" sz="700" u="none" cap="none" strike="noStrike">
              <a:solidFill>
                <a:srgbClr val="000000"/>
              </a:solidFill>
              <a:latin typeface="Arial"/>
              <a:ea typeface="Arial"/>
              <a:cs typeface="Arial"/>
              <a:sym typeface="Arial"/>
            </a:endParaRPr>
          </a:p>
        </p:txBody>
      </p:sp>
      <p:pic>
        <p:nvPicPr>
          <p:cNvPr id="368" name="Google Shape;368;p44"/>
          <p:cNvPicPr preferRelativeResize="0"/>
          <p:nvPr/>
        </p:nvPicPr>
        <p:blipFill>
          <a:blip r:embed="rId4">
            <a:alphaModFix/>
          </a:blip>
          <a:stretch>
            <a:fillRect/>
          </a:stretch>
        </p:blipFill>
        <p:spPr>
          <a:xfrm>
            <a:off x="3651206" y="1744222"/>
            <a:ext cx="1841589" cy="1807455"/>
          </a:xfrm>
          <a:prstGeom prst="rect">
            <a:avLst/>
          </a:prstGeom>
          <a:noFill/>
          <a:ln>
            <a:noFill/>
          </a:ln>
        </p:spPr>
      </p:pic>
      <p:sp>
        <p:nvSpPr>
          <p:cNvPr id="369" name="Google Shape;369;p44"/>
          <p:cNvSpPr txBox="1"/>
          <p:nvPr/>
        </p:nvSpPr>
        <p:spPr>
          <a:xfrm>
            <a:off x="6281575" y="1061234"/>
            <a:ext cx="2319600" cy="321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1300">
                <a:latin typeface="Roboto Light"/>
                <a:ea typeface="Roboto Light"/>
                <a:cs typeface="Roboto Light"/>
                <a:sym typeface="Roboto Light"/>
              </a:rPr>
              <a:t>What is the purpose of the economy and what should be its goal?</a:t>
            </a:r>
            <a:endParaRPr sz="1300">
              <a:latin typeface="Roboto Light"/>
              <a:ea typeface="Roboto Light"/>
              <a:cs typeface="Roboto Light"/>
              <a:sym typeface="Roboto Light"/>
            </a:endParaRPr>
          </a:p>
          <a:p>
            <a:pPr indent="0" lvl="0" marL="0" rtl="0" algn="l">
              <a:lnSpc>
                <a:spcPct val="115000"/>
              </a:lnSpc>
              <a:spcBef>
                <a:spcPts val="1000"/>
              </a:spcBef>
              <a:spcAft>
                <a:spcPts val="0"/>
              </a:spcAft>
              <a:buClr>
                <a:schemeClr val="dk1"/>
              </a:buClr>
              <a:buSzPts val="1100"/>
              <a:buFont typeface="Arial"/>
              <a:buNone/>
            </a:pPr>
            <a:r>
              <a:rPr lang="en-GB" sz="1300">
                <a:solidFill>
                  <a:schemeClr val="dk1"/>
                </a:solidFill>
                <a:latin typeface="Roboto Light"/>
                <a:ea typeface="Roboto Light"/>
                <a:cs typeface="Roboto Light"/>
                <a:sym typeface="Roboto Light"/>
              </a:rPr>
              <a:t>What do you think and feel about the current purpose and goal of the economy? What and whom does it serve?</a:t>
            </a:r>
            <a:endParaRPr sz="1300">
              <a:latin typeface="Roboto Light"/>
              <a:ea typeface="Roboto Light"/>
              <a:cs typeface="Roboto Light"/>
              <a:sym typeface="Roboto Light"/>
            </a:endParaRPr>
          </a:p>
          <a:p>
            <a:pPr indent="0" lvl="0" marL="0" rtl="0" algn="l">
              <a:lnSpc>
                <a:spcPct val="115000"/>
              </a:lnSpc>
              <a:spcBef>
                <a:spcPts val="1000"/>
              </a:spcBef>
              <a:spcAft>
                <a:spcPts val="1000"/>
              </a:spcAft>
              <a:buNone/>
            </a:pPr>
            <a:r>
              <a:rPr lang="en-GB" sz="1300">
                <a:latin typeface="Roboto Light"/>
                <a:ea typeface="Roboto Light"/>
                <a:cs typeface="Roboto Light"/>
                <a:sym typeface="Roboto Light"/>
              </a:rPr>
              <a:t>The Doughnut offers the goal of meeting the needs of all people within the means of the living planet. W</a:t>
            </a:r>
            <a:r>
              <a:rPr lang="en-GB" sz="1300">
                <a:solidFill>
                  <a:schemeClr val="dk1"/>
                </a:solidFill>
                <a:latin typeface="Roboto Light"/>
                <a:ea typeface="Roboto Light"/>
                <a:cs typeface="Roboto Light"/>
                <a:sym typeface="Roboto Light"/>
              </a:rPr>
              <a:t>hat do you think and feel about this as a goal for the 21st century?</a:t>
            </a:r>
            <a:endParaRPr sz="1300">
              <a:latin typeface="Roboto Light"/>
              <a:ea typeface="Roboto Light"/>
              <a:cs typeface="Roboto Light"/>
              <a:sym typeface="Roboto Light"/>
            </a:endParaRPr>
          </a:p>
        </p:txBody>
      </p:sp>
      <p:sp>
        <p:nvSpPr>
          <p:cNvPr id="370" name="Google Shape;370;p44"/>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371" name="Google Shape;371;p44"/>
          <p:cNvSpPr txBox="1"/>
          <p:nvPr/>
        </p:nvSpPr>
        <p:spPr>
          <a:xfrm>
            <a:off x="687525" y="1061225"/>
            <a:ext cx="1924800" cy="8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Gross Domestic Product (GDP)</a:t>
            </a:r>
            <a:endParaRPr b="1" sz="1600">
              <a:latin typeface="Roboto"/>
              <a:ea typeface="Roboto"/>
              <a:cs typeface="Roboto"/>
              <a:sym typeface="Roboto"/>
            </a:endParaRPr>
          </a:p>
        </p:txBody>
      </p:sp>
      <p:pic>
        <p:nvPicPr>
          <p:cNvPr descr="A picture containing icon&#10;&#10;Description automatically generated" id="372" name="Google Shape;372;p44">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5"/>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2</a:t>
            </a:r>
            <a:r>
              <a:rPr b="1" lang="en-GB" sz="2400">
                <a:solidFill>
                  <a:schemeClr val="dk1"/>
                </a:solidFill>
                <a:latin typeface="Roboto"/>
                <a:ea typeface="Roboto"/>
                <a:cs typeface="Roboto"/>
                <a:sym typeface="Roboto"/>
              </a:rPr>
              <a:t>. See the big economic picture (1 of 2)</a:t>
            </a:r>
            <a:endParaRPr b="1" sz="2400">
              <a:solidFill>
                <a:schemeClr val="dk1"/>
              </a:solidFill>
              <a:latin typeface="Roboto"/>
              <a:ea typeface="Roboto"/>
              <a:cs typeface="Roboto"/>
              <a:sym typeface="Roboto"/>
            </a:endParaRPr>
          </a:p>
        </p:txBody>
      </p:sp>
      <p:pic>
        <p:nvPicPr>
          <p:cNvPr id="378" name="Google Shape;378;p45"/>
          <p:cNvPicPr preferRelativeResize="0"/>
          <p:nvPr/>
        </p:nvPicPr>
        <p:blipFill>
          <a:blip r:embed="rId3">
            <a:alphaModFix/>
          </a:blip>
          <a:stretch>
            <a:fillRect/>
          </a:stretch>
        </p:blipFill>
        <p:spPr>
          <a:xfrm>
            <a:off x="727359" y="1910898"/>
            <a:ext cx="1845332" cy="1476272"/>
          </a:xfrm>
          <a:prstGeom prst="rect">
            <a:avLst/>
          </a:prstGeom>
          <a:noFill/>
          <a:ln>
            <a:noFill/>
          </a:ln>
        </p:spPr>
      </p:pic>
      <p:pic>
        <p:nvPicPr>
          <p:cNvPr id="379" name="Google Shape;379;p45"/>
          <p:cNvPicPr preferRelativeResize="0"/>
          <p:nvPr/>
        </p:nvPicPr>
        <p:blipFill>
          <a:blip r:embed="rId4">
            <a:alphaModFix/>
          </a:blip>
          <a:stretch>
            <a:fillRect/>
          </a:stretch>
        </p:blipFill>
        <p:spPr>
          <a:xfrm>
            <a:off x="3530377" y="1847975"/>
            <a:ext cx="1657284" cy="1602076"/>
          </a:xfrm>
          <a:prstGeom prst="rect">
            <a:avLst/>
          </a:prstGeom>
          <a:noFill/>
          <a:ln>
            <a:noFill/>
          </a:ln>
        </p:spPr>
      </p:pic>
      <p:sp>
        <p:nvSpPr>
          <p:cNvPr id="380" name="Google Shape;380;p45"/>
          <p:cNvSpPr txBox="1"/>
          <p:nvPr/>
        </p:nvSpPr>
        <p:spPr>
          <a:xfrm>
            <a:off x="3281050" y="3633000"/>
            <a:ext cx="25821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The economy as both diverse and embedded (within society and the living world, upon which it depends) </a:t>
            </a:r>
            <a:endParaRPr b="0" i="0" sz="1300" u="none" cap="none" strike="noStrike">
              <a:solidFill>
                <a:srgbClr val="000000"/>
              </a:solidFill>
              <a:latin typeface="Roboto Light"/>
              <a:ea typeface="Roboto Light"/>
              <a:cs typeface="Roboto Light"/>
              <a:sym typeface="Roboto Light"/>
            </a:endParaRPr>
          </a:p>
        </p:txBody>
      </p:sp>
      <p:sp>
        <p:nvSpPr>
          <p:cNvPr id="381" name="Google Shape;381;p45"/>
          <p:cNvSpPr txBox="1"/>
          <p:nvPr/>
        </p:nvSpPr>
        <p:spPr>
          <a:xfrm>
            <a:off x="288425" y="3633025"/>
            <a:ext cx="27231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The economy as a closed loop of money and resources flowing between households and businesses</a:t>
            </a:r>
            <a:endParaRPr sz="1300">
              <a:solidFill>
                <a:srgbClr val="000000"/>
              </a:solidFill>
              <a:latin typeface="Roboto Light"/>
              <a:ea typeface="Roboto Light"/>
              <a:cs typeface="Roboto Light"/>
              <a:sym typeface="Roboto Light"/>
            </a:endParaRPr>
          </a:p>
        </p:txBody>
      </p:sp>
      <p:sp>
        <p:nvSpPr>
          <p:cNvPr id="382" name="Google Shape;382;p45"/>
          <p:cNvSpPr txBox="1"/>
          <p:nvPr/>
        </p:nvSpPr>
        <p:spPr>
          <a:xfrm>
            <a:off x="6281575" y="1061400"/>
            <a:ext cx="2319600" cy="3346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1300">
                <a:latin typeface="Roboto Light"/>
                <a:ea typeface="Roboto Light"/>
                <a:cs typeface="Roboto Light"/>
                <a:sym typeface="Roboto Light"/>
              </a:rPr>
              <a:t>What we choose to make visible powerfully impacts what we notice and what we ignore.</a:t>
            </a:r>
            <a:endParaRPr sz="1300">
              <a:latin typeface="Roboto Light"/>
              <a:ea typeface="Roboto Light"/>
              <a:cs typeface="Roboto Light"/>
              <a:sym typeface="Roboto Light"/>
            </a:endParaRPr>
          </a:p>
          <a:p>
            <a:pPr indent="0" lvl="0" marL="0" rtl="0" algn="l">
              <a:lnSpc>
                <a:spcPct val="115000"/>
              </a:lnSpc>
              <a:spcBef>
                <a:spcPts val="1000"/>
              </a:spcBef>
              <a:spcAft>
                <a:spcPts val="0"/>
              </a:spcAft>
              <a:buNone/>
            </a:pPr>
            <a:r>
              <a:rPr lang="en-GB" sz="1300">
                <a:solidFill>
                  <a:srgbClr val="000000"/>
                </a:solidFill>
                <a:latin typeface="Roboto Light"/>
                <a:ea typeface="Roboto Light"/>
                <a:cs typeface="Roboto Light"/>
                <a:sym typeface="Roboto Light"/>
              </a:rPr>
              <a:t>How does the economy depend upon and impact the living world?</a:t>
            </a:r>
            <a:endParaRPr sz="1300">
              <a:solidFill>
                <a:srgbClr val="000000"/>
              </a:solidFill>
              <a:latin typeface="Roboto Light"/>
              <a:ea typeface="Roboto Light"/>
              <a:cs typeface="Roboto Light"/>
              <a:sym typeface="Roboto Light"/>
            </a:endParaRPr>
          </a:p>
          <a:p>
            <a:pPr indent="0" lvl="0" marL="0" rtl="0" algn="l">
              <a:lnSpc>
                <a:spcPct val="115000"/>
              </a:lnSpc>
              <a:spcBef>
                <a:spcPts val="1000"/>
              </a:spcBef>
              <a:spcAft>
                <a:spcPts val="0"/>
              </a:spcAft>
              <a:buNone/>
            </a:pPr>
            <a:r>
              <a:rPr lang="en-GB" sz="1300">
                <a:solidFill>
                  <a:srgbClr val="000000"/>
                </a:solidFill>
                <a:latin typeface="Roboto Light"/>
                <a:ea typeface="Roboto Light"/>
                <a:cs typeface="Roboto Light"/>
                <a:sym typeface="Roboto Light"/>
              </a:rPr>
              <a:t>How is the economy shaped by </a:t>
            </a:r>
            <a:r>
              <a:rPr lang="en-GB" sz="1300">
                <a:latin typeface="Roboto Light"/>
                <a:ea typeface="Roboto Light"/>
                <a:cs typeface="Roboto Light"/>
                <a:sym typeface="Roboto Light"/>
              </a:rPr>
              <a:t>society - by law, politics, media, civic organisations, and more</a:t>
            </a:r>
            <a:r>
              <a:rPr lang="en-GB" sz="1300">
                <a:solidFill>
                  <a:srgbClr val="000000"/>
                </a:solidFill>
                <a:latin typeface="Roboto Light"/>
                <a:ea typeface="Roboto Light"/>
                <a:cs typeface="Roboto Light"/>
                <a:sym typeface="Roboto Light"/>
              </a:rPr>
              <a:t>?</a:t>
            </a:r>
            <a:endParaRPr sz="1300">
              <a:solidFill>
                <a:srgbClr val="000000"/>
              </a:solidFill>
              <a:latin typeface="Roboto Light"/>
              <a:ea typeface="Roboto Light"/>
              <a:cs typeface="Roboto Light"/>
              <a:sym typeface="Roboto Light"/>
            </a:endParaRPr>
          </a:p>
          <a:p>
            <a:pPr indent="0" lvl="0" marL="0" rtl="0" algn="l">
              <a:lnSpc>
                <a:spcPct val="115000"/>
              </a:lnSpc>
              <a:spcBef>
                <a:spcPts val="1000"/>
              </a:spcBef>
              <a:spcAft>
                <a:spcPts val="1000"/>
              </a:spcAft>
              <a:buNone/>
            </a:pPr>
            <a:r>
              <a:rPr lang="en-GB" sz="1300">
                <a:latin typeface="Roboto Light"/>
                <a:ea typeface="Roboto Light"/>
                <a:cs typeface="Roboto Light"/>
                <a:sym typeface="Roboto Light"/>
              </a:rPr>
              <a:t>How could all four modes of provisioning (market, state, household and commons) serve humanity well together?</a:t>
            </a:r>
            <a:endParaRPr sz="1300">
              <a:latin typeface="Roboto Light"/>
              <a:ea typeface="Roboto Light"/>
              <a:cs typeface="Roboto Light"/>
              <a:sym typeface="Roboto Light"/>
            </a:endParaRPr>
          </a:p>
        </p:txBody>
      </p:sp>
      <p:pic>
        <p:nvPicPr>
          <p:cNvPr id="383" name="Google Shape;383;p45"/>
          <p:cNvPicPr preferRelativeResize="0"/>
          <p:nvPr/>
        </p:nvPicPr>
        <p:blipFill>
          <a:blip r:embed="rId5">
            <a:alphaModFix/>
          </a:blip>
          <a:stretch>
            <a:fillRect/>
          </a:stretch>
        </p:blipFill>
        <p:spPr>
          <a:xfrm>
            <a:off x="3383092" y="1808723"/>
            <a:ext cx="2377816" cy="1678455"/>
          </a:xfrm>
          <a:prstGeom prst="rect">
            <a:avLst/>
          </a:prstGeom>
          <a:noFill/>
          <a:ln>
            <a:noFill/>
          </a:ln>
        </p:spPr>
      </p:pic>
      <p:sp>
        <p:nvSpPr>
          <p:cNvPr id="384" name="Google Shape;384;p45"/>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385" name="Google Shape;385;p45"/>
          <p:cNvSpPr txBox="1"/>
          <p:nvPr/>
        </p:nvSpPr>
        <p:spPr>
          <a:xfrm>
            <a:off x="6875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circular flow</a:t>
            </a:r>
            <a:endParaRPr b="1" sz="1600">
              <a:latin typeface="Roboto"/>
              <a:ea typeface="Roboto"/>
              <a:cs typeface="Roboto"/>
              <a:sym typeface="Roboto"/>
            </a:endParaRPr>
          </a:p>
        </p:txBody>
      </p:sp>
      <p:sp>
        <p:nvSpPr>
          <p:cNvPr id="386" name="Google Shape;386;p45"/>
          <p:cNvSpPr txBox="1"/>
          <p:nvPr/>
        </p:nvSpPr>
        <p:spPr>
          <a:xfrm>
            <a:off x="36097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embedded economy</a:t>
            </a:r>
            <a:endParaRPr b="1" sz="1600">
              <a:latin typeface="Roboto"/>
              <a:ea typeface="Roboto"/>
              <a:cs typeface="Roboto"/>
              <a:sym typeface="Roboto"/>
            </a:endParaRPr>
          </a:p>
        </p:txBody>
      </p:sp>
      <p:pic>
        <p:nvPicPr>
          <p:cNvPr descr="A picture containing icon&#10;&#10;Description automatically generated" id="387" name="Google Shape;387;p45">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6"/>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2</a:t>
            </a:r>
            <a:r>
              <a:rPr b="1" lang="en-GB" sz="2400">
                <a:solidFill>
                  <a:schemeClr val="dk1"/>
                </a:solidFill>
                <a:latin typeface="Roboto"/>
                <a:ea typeface="Roboto"/>
                <a:cs typeface="Roboto"/>
                <a:sym typeface="Roboto"/>
              </a:rPr>
              <a:t>. See the big economic </a:t>
            </a:r>
            <a:r>
              <a:rPr b="1" lang="en-GB" sz="2400">
                <a:solidFill>
                  <a:schemeClr val="dk1"/>
                </a:solidFill>
                <a:latin typeface="Roboto"/>
                <a:ea typeface="Roboto"/>
                <a:cs typeface="Roboto"/>
                <a:sym typeface="Roboto"/>
              </a:rPr>
              <a:t>picture</a:t>
            </a:r>
            <a:r>
              <a:rPr b="1" lang="en-GB" sz="2400">
                <a:solidFill>
                  <a:schemeClr val="dk1"/>
                </a:solidFill>
                <a:latin typeface="Roboto"/>
                <a:ea typeface="Roboto"/>
                <a:cs typeface="Roboto"/>
                <a:sym typeface="Roboto"/>
              </a:rPr>
              <a:t> (2 of 2)</a:t>
            </a:r>
            <a:endParaRPr b="1" sz="2400">
              <a:solidFill>
                <a:schemeClr val="dk1"/>
              </a:solidFill>
              <a:latin typeface="Roboto"/>
              <a:ea typeface="Roboto"/>
              <a:cs typeface="Roboto"/>
              <a:sym typeface="Roboto"/>
            </a:endParaRPr>
          </a:p>
        </p:txBody>
      </p:sp>
      <p:sp>
        <p:nvSpPr>
          <p:cNvPr id="393" name="Google Shape;393;p46"/>
          <p:cNvSpPr txBox="1"/>
          <p:nvPr/>
        </p:nvSpPr>
        <p:spPr>
          <a:xfrm>
            <a:off x="3315649" y="3597100"/>
            <a:ext cx="2512800" cy="958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800"/>
              </a:spcBef>
              <a:spcAft>
                <a:spcPts val="0"/>
              </a:spcAft>
              <a:buClr>
                <a:schemeClr val="dk1"/>
              </a:buClr>
              <a:buSzPts val="1000"/>
              <a:buFont typeface="Arial"/>
              <a:buNone/>
            </a:pPr>
            <a:r>
              <a:rPr lang="en-GB" sz="1100">
                <a:solidFill>
                  <a:schemeClr val="dk1"/>
                </a:solidFill>
                <a:latin typeface="Roboto Light"/>
                <a:ea typeface="Roboto Light"/>
                <a:cs typeface="Roboto Light"/>
                <a:sym typeface="Roboto Light"/>
              </a:rPr>
              <a:t>Which </a:t>
            </a:r>
            <a:r>
              <a:rPr i="1" lang="en-GB" sz="1100">
                <a:solidFill>
                  <a:schemeClr val="dk1"/>
                </a:solidFill>
                <a:latin typeface="Roboto Light"/>
                <a:ea typeface="Roboto Light"/>
                <a:cs typeface="Roboto Light"/>
                <a:sym typeface="Roboto Light"/>
              </a:rPr>
              <a:t>roles</a:t>
            </a:r>
            <a:r>
              <a:rPr lang="en-GB" sz="1100">
                <a:solidFill>
                  <a:schemeClr val="dk1"/>
                </a:solidFill>
                <a:latin typeface="Roboto Light"/>
                <a:ea typeface="Roboto Light"/>
                <a:cs typeface="Roboto Light"/>
                <a:sym typeface="Roboto Light"/>
              </a:rPr>
              <a:t> do you play in each?</a:t>
            </a:r>
            <a:endParaRPr sz="1100">
              <a:solidFill>
                <a:schemeClr val="dk1"/>
              </a:solidFill>
              <a:latin typeface="Roboto Light"/>
              <a:ea typeface="Roboto Light"/>
              <a:cs typeface="Roboto Light"/>
              <a:sym typeface="Roboto Light"/>
            </a:endParaRPr>
          </a:p>
          <a:p>
            <a:pPr indent="0" lvl="0" marL="0" marR="0" rtl="0" algn="l">
              <a:lnSpc>
                <a:spcPct val="115000"/>
              </a:lnSpc>
              <a:spcBef>
                <a:spcPts val="800"/>
              </a:spcBef>
              <a:spcAft>
                <a:spcPts val="0"/>
              </a:spcAft>
              <a:buClr>
                <a:srgbClr val="000000"/>
              </a:buClr>
              <a:buSzPts val="1000"/>
              <a:buFont typeface="Arial"/>
              <a:buNone/>
            </a:pPr>
            <a:r>
              <a:rPr lang="en-GB" sz="1100">
                <a:solidFill>
                  <a:schemeClr val="dk1"/>
                </a:solidFill>
                <a:latin typeface="Roboto Light"/>
                <a:ea typeface="Roboto Light"/>
                <a:cs typeface="Roboto Light"/>
                <a:sym typeface="Roboto Light"/>
              </a:rPr>
              <a:t>Which of these </a:t>
            </a:r>
            <a:r>
              <a:rPr i="1" lang="en-GB" sz="1100">
                <a:solidFill>
                  <a:schemeClr val="dk1"/>
                </a:solidFill>
                <a:latin typeface="Roboto Light"/>
                <a:ea typeface="Roboto Light"/>
                <a:cs typeface="Roboto Light"/>
                <a:sym typeface="Roboto Light"/>
              </a:rPr>
              <a:t>roles</a:t>
            </a:r>
            <a:r>
              <a:rPr lang="en-GB" sz="1100">
                <a:solidFill>
                  <a:schemeClr val="dk1"/>
                </a:solidFill>
                <a:latin typeface="Roboto Light"/>
                <a:ea typeface="Roboto Light"/>
                <a:cs typeface="Roboto Light"/>
                <a:sym typeface="Roboto Light"/>
              </a:rPr>
              <a:t> feel valued to you?</a:t>
            </a:r>
            <a:endParaRPr sz="1100">
              <a:solidFill>
                <a:schemeClr val="dk1"/>
              </a:solidFill>
              <a:latin typeface="Roboto Light"/>
              <a:ea typeface="Roboto Light"/>
              <a:cs typeface="Roboto Light"/>
              <a:sym typeface="Roboto Light"/>
            </a:endParaRPr>
          </a:p>
          <a:p>
            <a:pPr indent="0" lvl="0" marL="0" marR="0" rtl="0" algn="l">
              <a:lnSpc>
                <a:spcPct val="115000"/>
              </a:lnSpc>
              <a:spcBef>
                <a:spcPts val="800"/>
              </a:spcBef>
              <a:spcAft>
                <a:spcPts val="0"/>
              </a:spcAft>
              <a:buClr>
                <a:srgbClr val="000000"/>
              </a:buClr>
              <a:buSzPts val="1000"/>
              <a:buFont typeface="Arial"/>
              <a:buNone/>
            </a:pPr>
            <a:r>
              <a:rPr lang="en-GB" sz="1100">
                <a:latin typeface="Roboto Light"/>
                <a:ea typeface="Roboto Light"/>
                <a:cs typeface="Roboto Light"/>
                <a:sym typeface="Roboto Light"/>
              </a:rPr>
              <a:t>Where do you see examples of these working well (and not so well) together?</a:t>
            </a:r>
            <a:endParaRPr sz="1100">
              <a:latin typeface="Roboto Light"/>
              <a:ea typeface="Roboto Light"/>
              <a:cs typeface="Roboto Light"/>
              <a:sym typeface="Roboto Light"/>
            </a:endParaRPr>
          </a:p>
        </p:txBody>
      </p:sp>
      <p:pic>
        <p:nvPicPr>
          <p:cNvPr id="394" name="Google Shape;394;p46"/>
          <p:cNvPicPr preferRelativeResize="0"/>
          <p:nvPr/>
        </p:nvPicPr>
        <p:blipFill rotWithShape="1">
          <a:blip r:embed="rId3">
            <a:alphaModFix/>
          </a:blip>
          <a:srcRect b="23021" l="32216" r="32302" t="22859"/>
          <a:stretch/>
        </p:blipFill>
        <p:spPr>
          <a:xfrm>
            <a:off x="3766516" y="1790933"/>
            <a:ext cx="1611000" cy="1678500"/>
          </a:xfrm>
          <a:prstGeom prst="ellipse">
            <a:avLst/>
          </a:prstGeom>
          <a:noFill/>
          <a:ln>
            <a:noFill/>
          </a:ln>
        </p:spPr>
      </p:pic>
      <p:sp>
        <p:nvSpPr>
          <p:cNvPr id="395" name="Google Shape;395;p46"/>
          <p:cNvSpPr txBox="1"/>
          <p:nvPr/>
        </p:nvSpPr>
        <p:spPr>
          <a:xfrm>
            <a:off x="501693" y="2891187"/>
            <a:ext cx="2319600" cy="148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100">
                <a:latin typeface="Roboto"/>
                <a:ea typeface="Roboto"/>
                <a:cs typeface="Roboto"/>
                <a:sym typeface="Roboto"/>
              </a:rPr>
              <a:t>The market</a:t>
            </a:r>
            <a:endParaRPr b="1" sz="1100">
              <a:latin typeface="Roboto"/>
              <a:ea typeface="Roboto"/>
              <a:cs typeface="Roboto"/>
              <a:sym typeface="Roboto"/>
            </a:endParaRPr>
          </a:p>
          <a:p>
            <a:pPr indent="0" lvl="0" marL="0" rtl="0" algn="l">
              <a:lnSpc>
                <a:spcPct val="115000"/>
              </a:lnSpc>
              <a:spcBef>
                <a:spcPts val="600"/>
              </a:spcBef>
              <a:spcAft>
                <a:spcPts val="600"/>
              </a:spcAft>
              <a:buNone/>
            </a:pPr>
            <a:r>
              <a:rPr lang="en-GB" sz="1000">
                <a:latin typeface="Roboto Light"/>
                <a:ea typeface="Roboto Light"/>
                <a:cs typeface="Roboto Light"/>
                <a:sym typeface="Roboto Light"/>
              </a:rPr>
              <a:t>The mechanism by which goods &amp; services are bought and sold according to an agreed exchange value </a:t>
            </a:r>
            <a:r>
              <a:rPr lang="en-GB" sz="1000">
                <a:latin typeface="Roboto Light"/>
                <a:ea typeface="Roboto Light"/>
                <a:cs typeface="Roboto Light"/>
                <a:sym typeface="Roboto Light"/>
              </a:rPr>
              <a:t>and</a:t>
            </a:r>
            <a:r>
              <a:rPr lang="en-GB" sz="1000">
                <a:latin typeface="Roboto Light"/>
                <a:ea typeface="Roboto Light"/>
                <a:cs typeface="Roboto Light"/>
                <a:sym typeface="Roboto Light"/>
              </a:rPr>
              <a:t> terms, and the people, groups and organisations that are involved in that exchange. Where you can be </a:t>
            </a:r>
            <a:r>
              <a:rPr i="1" lang="en-GB" sz="1000">
                <a:solidFill>
                  <a:schemeClr val="dk1"/>
                </a:solidFill>
                <a:latin typeface="Roboto Light"/>
                <a:ea typeface="Roboto Light"/>
                <a:cs typeface="Roboto Light"/>
                <a:sym typeface="Roboto Light"/>
              </a:rPr>
              <a:t>consumer, producer, labourer, owner  ...or destitute.</a:t>
            </a:r>
            <a:endParaRPr i="1" sz="1000">
              <a:latin typeface="Roboto Light"/>
              <a:ea typeface="Roboto Light"/>
              <a:cs typeface="Roboto Light"/>
              <a:sym typeface="Roboto Light"/>
            </a:endParaRPr>
          </a:p>
        </p:txBody>
      </p:sp>
      <p:sp>
        <p:nvSpPr>
          <p:cNvPr id="396" name="Google Shape;396;p46"/>
          <p:cNvSpPr txBox="1"/>
          <p:nvPr/>
        </p:nvSpPr>
        <p:spPr>
          <a:xfrm>
            <a:off x="501693" y="1019912"/>
            <a:ext cx="2319600" cy="148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100">
                <a:latin typeface="Roboto"/>
                <a:ea typeface="Roboto"/>
                <a:cs typeface="Roboto"/>
                <a:sym typeface="Roboto"/>
              </a:rPr>
              <a:t>The household</a:t>
            </a:r>
            <a:endParaRPr b="1" sz="1100">
              <a:latin typeface="Roboto"/>
              <a:ea typeface="Roboto"/>
              <a:cs typeface="Roboto"/>
              <a:sym typeface="Roboto"/>
            </a:endParaRPr>
          </a:p>
          <a:p>
            <a:pPr indent="0" lvl="0" marL="0" rtl="0" algn="l">
              <a:lnSpc>
                <a:spcPct val="115000"/>
              </a:lnSpc>
              <a:spcBef>
                <a:spcPts val="600"/>
              </a:spcBef>
              <a:spcAft>
                <a:spcPts val="600"/>
              </a:spcAft>
              <a:buNone/>
            </a:pPr>
            <a:r>
              <a:rPr lang="en-GB" sz="1000">
                <a:latin typeface="Roboto Light"/>
                <a:ea typeface="Roboto Light"/>
                <a:cs typeface="Roboto Light"/>
                <a:sym typeface="Roboto Light"/>
              </a:rPr>
              <a:t>The unpaid activity within the household that sustains the essentials of family and social life with the universal human resources of time, knowledge, skill, care, empathy, learning and reciprocity. Where you can be </a:t>
            </a:r>
            <a:r>
              <a:rPr i="1" lang="en-GB" sz="1000">
                <a:solidFill>
                  <a:schemeClr val="dk1"/>
                </a:solidFill>
                <a:latin typeface="Roboto Light"/>
                <a:ea typeface="Roboto Light"/>
                <a:cs typeface="Roboto Light"/>
                <a:sym typeface="Roboto Light"/>
              </a:rPr>
              <a:t>parent</a:t>
            </a:r>
            <a:r>
              <a:rPr i="1" lang="en-GB" sz="1000">
                <a:solidFill>
                  <a:schemeClr val="dk1"/>
                </a:solidFill>
                <a:latin typeface="Roboto Light"/>
                <a:ea typeface="Roboto Light"/>
                <a:cs typeface="Roboto Light"/>
                <a:sym typeface="Roboto Light"/>
              </a:rPr>
              <a:t>, child, partner, relative, carer …or kinless.</a:t>
            </a:r>
            <a:endParaRPr b="1" i="1" sz="1100">
              <a:latin typeface="Roboto"/>
              <a:ea typeface="Roboto"/>
              <a:cs typeface="Roboto"/>
              <a:sym typeface="Roboto"/>
            </a:endParaRPr>
          </a:p>
        </p:txBody>
      </p:sp>
      <p:sp>
        <p:nvSpPr>
          <p:cNvPr id="397" name="Google Shape;397;p46"/>
          <p:cNvSpPr txBox="1"/>
          <p:nvPr/>
        </p:nvSpPr>
        <p:spPr>
          <a:xfrm>
            <a:off x="6326125" y="2891200"/>
            <a:ext cx="2319600" cy="1664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100">
                <a:latin typeface="Roboto"/>
                <a:ea typeface="Roboto"/>
                <a:cs typeface="Roboto"/>
                <a:sym typeface="Roboto"/>
              </a:rPr>
              <a:t>The commons</a:t>
            </a:r>
            <a:endParaRPr b="1" sz="1100">
              <a:latin typeface="Roboto"/>
              <a:ea typeface="Roboto"/>
              <a:cs typeface="Roboto"/>
              <a:sym typeface="Roboto"/>
            </a:endParaRPr>
          </a:p>
          <a:p>
            <a:pPr indent="0" lvl="0" marL="0" rtl="0" algn="l">
              <a:lnSpc>
                <a:spcPct val="115000"/>
              </a:lnSpc>
              <a:spcBef>
                <a:spcPts val="600"/>
              </a:spcBef>
              <a:spcAft>
                <a:spcPts val="600"/>
              </a:spcAft>
              <a:buNone/>
            </a:pPr>
            <a:r>
              <a:rPr lang="en-GB" sz="1000">
                <a:latin typeface="Roboto Light"/>
                <a:ea typeface="Roboto Light"/>
                <a:cs typeface="Roboto Light"/>
                <a:sym typeface="Roboto Light"/>
              </a:rPr>
              <a:t>The process and forms of stewarding a shared resource by a self-organising and governing community, outside the direct governance of the market or state, for the shared benefit of the community and place. Where you can be </a:t>
            </a:r>
            <a:r>
              <a:rPr i="1" lang="en-GB" sz="1000">
                <a:solidFill>
                  <a:schemeClr val="dk1"/>
                </a:solidFill>
                <a:latin typeface="Roboto Light"/>
                <a:ea typeface="Roboto Light"/>
                <a:cs typeface="Roboto Light"/>
                <a:sym typeface="Roboto Light"/>
              </a:rPr>
              <a:t>member, co-creator, volunteer, steward …or excluded.</a:t>
            </a:r>
            <a:endParaRPr i="1" sz="1000">
              <a:latin typeface="Roboto Light"/>
              <a:ea typeface="Roboto Light"/>
              <a:cs typeface="Roboto Light"/>
              <a:sym typeface="Roboto Light"/>
            </a:endParaRPr>
          </a:p>
        </p:txBody>
      </p:sp>
      <p:sp>
        <p:nvSpPr>
          <p:cNvPr id="398" name="Google Shape;398;p46"/>
          <p:cNvSpPr txBox="1"/>
          <p:nvPr/>
        </p:nvSpPr>
        <p:spPr>
          <a:xfrm>
            <a:off x="6326125" y="1019925"/>
            <a:ext cx="2319600" cy="1664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100">
                <a:latin typeface="Roboto"/>
                <a:ea typeface="Roboto"/>
                <a:cs typeface="Roboto"/>
                <a:sym typeface="Roboto"/>
              </a:rPr>
              <a:t>The state</a:t>
            </a:r>
            <a:endParaRPr b="1" sz="1100">
              <a:latin typeface="Roboto"/>
              <a:ea typeface="Roboto"/>
              <a:cs typeface="Roboto"/>
              <a:sym typeface="Roboto"/>
            </a:endParaRPr>
          </a:p>
          <a:p>
            <a:pPr indent="0" lvl="0" marL="0" rtl="0" algn="l">
              <a:lnSpc>
                <a:spcPct val="115000"/>
              </a:lnSpc>
              <a:spcBef>
                <a:spcPts val="600"/>
              </a:spcBef>
              <a:spcAft>
                <a:spcPts val="600"/>
              </a:spcAft>
              <a:buNone/>
            </a:pPr>
            <a:r>
              <a:rPr lang="en-GB" sz="1000">
                <a:latin typeface="Roboto Light"/>
                <a:ea typeface="Roboto Light"/>
                <a:cs typeface="Roboto Light"/>
                <a:sym typeface="Roboto Light"/>
              </a:rPr>
              <a:t>The local, regional and national governments that provision public goods and services to meet people’s needs, and create the legislative framework for all other forms of economic activity. Where you can be </a:t>
            </a:r>
            <a:r>
              <a:rPr i="1" lang="en-GB" sz="1000">
                <a:latin typeface="Roboto Light"/>
                <a:ea typeface="Roboto Light"/>
                <a:cs typeface="Roboto Light"/>
                <a:sym typeface="Roboto Light"/>
              </a:rPr>
              <a:t>r</a:t>
            </a:r>
            <a:r>
              <a:rPr i="1" lang="en-GB" sz="1000">
                <a:solidFill>
                  <a:schemeClr val="dk1"/>
                </a:solidFill>
                <a:latin typeface="Roboto Light"/>
                <a:ea typeface="Roboto Light"/>
                <a:cs typeface="Roboto Light"/>
                <a:sym typeface="Roboto Light"/>
              </a:rPr>
              <a:t>esident, service user, public servant, regulator, voter, protester  …or stateless.</a:t>
            </a:r>
            <a:endParaRPr i="1" sz="1000">
              <a:latin typeface="Roboto Light"/>
              <a:ea typeface="Roboto Light"/>
              <a:cs typeface="Roboto Light"/>
              <a:sym typeface="Roboto Light"/>
            </a:endParaRPr>
          </a:p>
        </p:txBody>
      </p:sp>
      <p:sp>
        <p:nvSpPr>
          <p:cNvPr id="399" name="Google Shape;399;p46"/>
          <p:cNvSpPr txBox="1"/>
          <p:nvPr/>
        </p:nvSpPr>
        <p:spPr>
          <a:xfrm>
            <a:off x="3315675" y="1019925"/>
            <a:ext cx="25128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800"/>
              </a:spcBef>
              <a:spcAft>
                <a:spcPts val="0"/>
              </a:spcAft>
              <a:buClr>
                <a:srgbClr val="000000"/>
              </a:buClr>
              <a:buSzPts val="1000"/>
              <a:buFont typeface="Arial"/>
              <a:buNone/>
            </a:pPr>
            <a:r>
              <a:rPr lang="en-GB" sz="1100">
                <a:latin typeface="Roboto Light"/>
                <a:ea typeface="Roboto Light"/>
                <a:cs typeface="Roboto Light"/>
                <a:sym typeface="Roboto Light"/>
              </a:rPr>
              <a:t>Within the economy there are four </a:t>
            </a:r>
            <a:r>
              <a:rPr b="1" lang="en-GB" sz="1100">
                <a:latin typeface="Roboto"/>
                <a:ea typeface="Roboto"/>
                <a:cs typeface="Roboto"/>
                <a:sym typeface="Roboto"/>
              </a:rPr>
              <a:t>systems of provisioning</a:t>
            </a:r>
            <a:r>
              <a:rPr lang="en-GB" sz="1100">
                <a:latin typeface="Roboto Light"/>
                <a:ea typeface="Roboto Light"/>
                <a:cs typeface="Roboto Light"/>
                <a:sym typeface="Roboto Light"/>
              </a:rPr>
              <a:t> for our needs, and many </a:t>
            </a:r>
            <a:r>
              <a:rPr i="1" lang="en-GB" sz="1100">
                <a:latin typeface="Roboto Light"/>
                <a:ea typeface="Roboto Light"/>
                <a:cs typeface="Roboto Light"/>
                <a:sym typeface="Roboto Light"/>
              </a:rPr>
              <a:t>economic roles.</a:t>
            </a:r>
            <a:endParaRPr b="0" i="1" sz="1100" cap="none" strike="noStrike">
              <a:solidFill>
                <a:srgbClr val="000000"/>
              </a:solidFill>
              <a:latin typeface="Roboto Light"/>
              <a:ea typeface="Roboto Light"/>
              <a:cs typeface="Roboto Light"/>
              <a:sym typeface="Roboto Light"/>
            </a:endParaRPr>
          </a:p>
        </p:txBody>
      </p:sp>
      <p:pic>
        <p:nvPicPr>
          <p:cNvPr descr="A picture containing icon&#10;&#10;Description automatically generated" id="400" name="Google Shape;400;p46">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29"/>
          <p:cNvSpPr txBox="1"/>
          <p:nvPr/>
        </p:nvSpPr>
        <p:spPr>
          <a:xfrm>
            <a:off x="1219200" y="381000"/>
            <a:ext cx="7467600" cy="45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Roboto"/>
              <a:buNone/>
            </a:pPr>
            <a:r>
              <a:rPr b="1" lang="en-GB" sz="3200">
                <a:solidFill>
                  <a:schemeClr val="dk1"/>
                </a:solidFill>
                <a:latin typeface="Roboto"/>
                <a:ea typeface="Roboto"/>
                <a:cs typeface="Roboto"/>
                <a:sym typeface="Roboto"/>
              </a:rPr>
              <a:t>Communities: Let’s Get Started!</a:t>
            </a:r>
            <a:endParaRPr b="1" i="0" sz="3200" u="none" cap="none" strike="noStrike">
              <a:solidFill>
                <a:schemeClr val="dk1"/>
              </a:solidFill>
              <a:latin typeface="Roboto"/>
              <a:ea typeface="Roboto"/>
              <a:cs typeface="Roboto"/>
              <a:sym typeface="Roboto"/>
            </a:endParaRPr>
          </a:p>
        </p:txBody>
      </p:sp>
      <p:sp>
        <p:nvSpPr>
          <p:cNvPr id="149" name="Google Shape;149;p29"/>
          <p:cNvSpPr txBox="1"/>
          <p:nvPr/>
        </p:nvSpPr>
        <p:spPr>
          <a:xfrm>
            <a:off x="1207500" y="1371600"/>
            <a:ext cx="7276200" cy="3124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1900">
                <a:solidFill>
                  <a:schemeClr val="dk1"/>
                </a:solidFill>
                <a:latin typeface="Roboto Light"/>
                <a:ea typeface="Roboto Light"/>
                <a:cs typeface="Roboto Light"/>
                <a:sym typeface="Roboto Light"/>
              </a:rPr>
              <a:t>Doughnut Economics covers so much that it can feel overwhelming! Use this tool to find ways to get</a:t>
            </a:r>
            <a:r>
              <a:rPr lang="en-GB" sz="1900">
                <a:solidFill>
                  <a:schemeClr val="dk1"/>
                </a:solidFill>
                <a:latin typeface="Roboto Light"/>
                <a:ea typeface="Roboto Light"/>
                <a:cs typeface="Roboto Light"/>
                <a:sym typeface="Roboto Light"/>
              </a:rPr>
              <a:t> started in putting the ideas into practice with your community.</a:t>
            </a:r>
            <a:endParaRPr sz="1900">
              <a:solidFill>
                <a:schemeClr val="dk1"/>
              </a:solidFill>
              <a:latin typeface="Roboto Light"/>
              <a:ea typeface="Roboto Light"/>
              <a:cs typeface="Roboto Light"/>
              <a:sym typeface="Roboto Light"/>
            </a:endParaRPr>
          </a:p>
          <a:p>
            <a:pPr indent="0" lvl="0" marL="0" rtl="0" algn="l">
              <a:lnSpc>
                <a:spcPct val="115000"/>
              </a:lnSpc>
              <a:spcBef>
                <a:spcPts val="1000"/>
              </a:spcBef>
              <a:spcAft>
                <a:spcPts val="0"/>
              </a:spcAft>
              <a:buClr>
                <a:schemeClr val="dk1"/>
              </a:buClr>
              <a:buSzPts val="1100"/>
              <a:buFont typeface="Arial"/>
              <a:buNone/>
            </a:pPr>
            <a:r>
              <a:rPr b="1" lang="en-GB" sz="1900">
                <a:solidFill>
                  <a:schemeClr val="dk1"/>
                </a:solidFill>
                <a:latin typeface="Roboto"/>
                <a:ea typeface="Roboto"/>
                <a:cs typeface="Roboto"/>
                <a:sym typeface="Roboto"/>
              </a:rPr>
              <a:t>Use it as a signpost to see things you would like to…</a:t>
            </a:r>
            <a:endParaRPr b="1" sz="1900">
              <a:solidFill>
                <a:schemeClr val="dk1"/>
              </a:solidFill>
              <a:latin typeface="Roboto"/>
              <a:ea typeface="Roboto"/>
              <a:cs typeface="Roboto"/>
              <a:sym typeface="Roboto"/>
            </a:endParaRPr>
          </a:p>
          <a:p>
            <a:pPr indent="457200" lvl="0" marL="0" rtl="0" algn="l">
              <a:lnSpc>
                <a:spcPct val="115000"/>
              </a:lnSpc>
              <a:spcBef>
                <a:spcPts val="1000"/>
              </a:spcBef>
              <a:spcAft>
                <a:spcPts val="0"/>
              </a:spcAft>
              <a:buNone/>
            </a:pPr>
            <a:r>
              <a:rPr b="1" lang="en-GB" sz="1900">
                <a:solidFill>
                  <a:schemeClr val="dk1"/>
                </a:solidFill>
                <a:latin typeface="Roboto"/>
                <a:ea typeface="Roboto"/>
                <a:cs typeface="Roboto"/>
                <a:sym typeface="Roboto"/>
              </a:rPr>
              <a:t> do straight away</a:t>
            </a:r>
            <a:endParaRPr b="1" sz="1900">
              <a:solidFill>
                <a:schemeClr val="dk1"/>
              </a:solidFill>
              <a:latin typeface="Roboto"/>
              <a:ea typeface="Roboto"/>
              <a:cs typeface="Roboto"/>
              <a:sym typeface="Roboto"/>
            </a:endParaRPr>
          </a:p>
          <a:p>
            <a:pPr indent="457200" lvl="0" marL="0" rtl="0" algn="l">
              <a:lnSpc>
                <a:spcPct val="115000"/>
              </a:lnSpc>
              <a:spcBef>
                <a:spcPts val="1000"/>
              </a:spcBef>
              <a:spcAft>
                <a:spcPts val="0"/>
              </a:spcAft>
              <a:buNone/>
            </a:pPr>
            <a:r>
              <a:rPr b="1" lang="en-GB" sz="1900">
                <a:solidFill>
                  <a:schemeClr val="dk1"/>
                </a:solidFill>
                <a:latin typeface="Roboto"/>
                <a:ea typeface="Roboto"/>
                <a:cs typeface="Roboto"/>
                <a:sym typeface="Roboto"/>
              </a:rPr>
              <a:t> do in future</a:t>
            </a:r>
            <a:endParaRPr b="1" sz="1900">
              <a:solidFill>
                <a:schemeClr val="dk1"/>
              </a:solidFill>
              <a:latin typeface="Roboto"/>
              <a:ea typeface="Roboto"/>
              <a:cs typeface="Roboto"/>
              <a:sym typeface="Roboto"/>
            </a:endParaRPr>
          </a:p>
          <a:p>
            <a:pPr indent="457200" lvl="0" marL="0" rtl="0" algn="l">
              <a:lnSpc>
                <a:spcPct val="115000"/>
              </a:lnSpc>
              <a:spcBef>
                <a:spcPts val="1000"/>
              </a:spcBef>
              <a:spcAft>
                <a:spcPts val="1000"/>
              </a:spcAft>
              <a:buNone/>
            </a:pPr>
            <a:r>
              <a:rPr b="1" lang="en-GB" sz="1900">
                <a:solidFill>
                  <a:schemeClr val="dk1"/>
                </a:solidFill>
                <a:latin typeface="Roboto"/>
                <a:ea typeface="Roboto"/>
                <a:cs typeface="Roboto"/>
                <a:sym typeface="Roboto"/>
              </a:rPr>
              <a:t> share with others</a:t>
            </a:r>
            <a:endParaRPr b="1" sz="1900">
              <a:solidFill>
                <a:schemeClr val="dk1"/>
              </a:solidFill>
              <a:latin typeface="Roboto"/>
              <a:ea typeface="Roboto"/>
              <a:cs typeface="Roboto"/>
              <a:sym typeface="Roboto"/>
            </a:endParaRPr>
          </a:p>
        </p:txBody>
      </p:sp>
      <p:pic>
        <p:nvPicPr>
          <p:cNvPr id="150" name="Google Shape;150;p29"/>
          <p:cNvPicPr preferRelativeResize="0"/>
          <p:nvPr/>
        </p:nvPicPr>
        <p:blipFill>
          <a:blip r:embed="rId3">
            <a:alphaModFix/>
          </a:blip>
          <a:stretch>
            <a:fillRect/>
          </a:stretch>
        </p:blipFill>
        <p:spPr>
          <a:xfrm>
            <a:off x="1219200" y="2971800"/>
            <a:ext cx="348454" cy="324401"/>
          </a:xfrm>
          <a:prstGeom prst="rect">
            <a:avLst/>
          </a:prstGeom>
          <a:noFill/>
          <a:ln>
            <a:noFill/>
          </a:ln>
        </p:spPr>
      </p:pic>
      <p:sp>
        <p:nvSpPr>
          <p:cNvPr id="151" name="Google Shape;151;p2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52" name="Google Shape;152;p29"/>
          <p:cNvPicPr preferRelativeResize="0"/>
          <p:nvPr/>
        </p:nvPicPr>
        <p:blipFill>
          <a:blip r:embed="rId3">
            <a:alphaModFix/>
          </a:blip>
          <a:stretch>
            <a:fillRect/>
          </a:stretch>
        </p:blipFill>
        <p:spPr>
          <a:xfrm>
            <a:off x="1219200" y="3395918"/>
            <a:ext cx="348454" cy="324401"/>
          </a:xfrm>
          <a:prstGeom prst="rect">
            <a:avLst/>
          </a:prstGeom>
          <a:noFill/>
          <a:ln>
            <a:noFill/>
          </a:ln>
        </p:spPr>
      </p:pic>
      <p:pic>
        <p:nvPicPr>
          <p:cNvPr id="153" name="Google Shape;153;p29"/>
          <p:cNvPicPr preferRelativeResize="0"/>
          <p:nvPr/>
        </p:nvPicPr>
        <p:blipFill>
          <a:blip r:embed="rId3">
            <a:alphaModFix/>
          </a:blip>
          <a:stretch>
            <a:fillRect/>
          </a:stretch>
        </p:blipFill>
        <p:spPr>
          <a:xfrm>
            <a:off x="1219200" y="3820034"/>
            <a:ext cx="348454" cy="324401"/>
          </a:xfrm>
          <a:prstGeom prst="rect">
            <a:avLst/>
          </a:prstGeom>
          <a:noFill/>
          <a:ln>
            <a:noFill/>
          </a:ln>
        </p:spPr>
      </p:pic>
      <p:pic>
        <p:nvPicPr>
          <p:cNvPr descr="A picture containing icon&#10;&#10;Description automatically generated" id="154" name="Google Shape;154;p29">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7"/>
          <p:cNvSpPr txBox="1"/>
          <p:nvPr/>
        </p:nvSpPr>
        <p:spPr>
          <a:xfrm>
            <a:off x="846150" y="1061225"/>
            <a:ext cx="1607700" cy="8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rational economic man</a:t>
            </a:r>
            <a:endParaRPr b="1" sz="1600">
              <a:latin typeface="Roboto"/>
              <a:ea typeface="Roboto"/>
              <a:cs typeface="Roboto"/>
              <a:sym typeface="Roboto"/>
            </a:endParaRPr>
          </a:p>
        </p:txBody>
      </p:sp>
      <p:sp>
        <p:nvSpPr>
          <p:cNvPr id="406" name="Google Shape;406;p47"/>
          <p:cNvSpPr txBox="1"/>
          <p:nvPr/>
        </p:nvSpPr>
        <p:spPr>
          <a:xfrm>
            <a:off x="588925" y="3633025"/>
            <a:ext cx="21222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Alone, self-interested, calculating and competitive, with nature at his feet</a:t>
            </a:r>
            <a:endParaRPr sz="1300">
              <a:solidFill>
                <a:srgbClr val="000000"/>
              </a:solidFill>
              <a:latin typeface="Roboto Light"/>
              <a:ea typeface="Roboto Light"/>
              <a:cs typeface="Roboto Light"/>
              <a:sym typeface="Roboto Light"/>
            </a:endParaRPr>
          </a:p>
        </p:txBody>
      </p:sp>
      <p:sp>
        <p:nvSpPr>
          <p:cNvPr id="407" name="Google Shape;407;p47"/>
          <p:cNvSpPr txBox="1"/>
          <p:nvPr/>
        </p:nvSpPr>
        <p:spPr>
          <a:xfrm>
            <a:off x="6281575" y="1061400"/>
            <a:ext cx="2319600" cy="2988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SzPts val="900"/>
              <a:buFont typeface="Arial"/>
              <a:buNone/>
            </a:pPr>
            <a:r>
              <a:rPr lang="en-GB" sz="1300">
                <a:latin typeface="Roboto Light"/>
                <a:ea typeface="Roboto Light"/>
                <a:cs typeface="Roboto Light"/>
                <a:sym typeface="Roboto Light"/>
              </a:rPr>
              <a:t>Who we tell ourselves we are, shapes who we become.</a:t>
            </a:r>
            <a:endParaRPr sz="1300">
              <a:latin typeface="Roboto Light"/>
              <a:ea typeface="Roboto Light"/>
              <a:cs typeface="Roboto Light"/>
              <a:sym typeface="Roboto Light"/>
            </a:endParaRPr>
          </a:p>
          <a:p>
            <a:pPr indent="0" lvl="0" marL="0" rtl="0" algn="l">
              <a:lnSpc>
                <a:spcPct val="115000"/>
              </a:lnSpc>
              <a:spcBef>
                <a:spcPts val="1000"/>
              </a:spcBef>
              <a:spcAft>
                <a:spcPts val="0"/>
              </a:spcAft>
              <a:buClr>
                <a:srgbClr val="000000"/>
              </a:buClr>
              <a:buSzPts val="900"/>
              <a:buFont typeface="Arial"/>
              <a:buNone/>
            </a:pPr>
            <a:r>
              <a:rPr lang="en-GB" sz="1300">
                <a:latin typeface="Roboto Light"/>
                <a:ea typeface="Roboto Light"/>
                <a:cs typeface="Roboto Light"/>
                <a:sym typeface="Roboto Light"/>
              </a:rPr>
              <a:t>What do you think should be the core characteristics and </a:t>
            </a:r>
            <a:r>
              <a:rPr lang="en-GB" sz="1300">
                <a:latin typeface="Roboto Light"/>
                <a:ea typeface="Roboto Light"/>
                <a:cs typeface="Roboto Light"/>
                <a:sym typeface="Roboto Light"/>
              </a:rPr>
              <a:t>qualities </a:t>
            </a:r>
            <a:r>
              <a:rPr lang="en-GB" sz="1300">
                <a:latin typeface="Roboto Light"/>
                <a:ea typeface="Roboto Light"/>
                <a:cs typeface="Roboto Light"/>
                <a:sym typeface="Roboto Light"/>
              </a:rPr>
              <a:t>of humanity in a 21st century economic model?</a:t>
            </a:r>
            <a:endParaRPr sz="1300">
              <a:latin typeface="Roboto Light"/>
              <a:ea typeface="Roboto Light"/>
              <a:cs typeface="Roboto Light"/>
              <a:sym typeface="Roboto Light"/>
            </a:endParaRPr>
          </a:p>
          <a:p>
            <a:pPr indent="0" lvl="0" marL="0" rtl="0" algn="l">
              <a:lnSpc>
                <a:spcPct val="115000"/>
              </a:lnSpc>
              <a:spcBef>
                <a:spcPts val="1000"/>
              </a:spcBef>
              <a:spcAft>
                <a:spcPts val="1000"/>
              </a:spcAft>
              <a:buNone/>
            </a:pPr>
            <a:r>
              <a:rPr lang="en-GB" sz="1300">
                <a:latin typeface="Roboto Light"/>
                <a:ea typeface="Roboto Light"/>
                <a:cs typeface="Roboto Light"/>
                <a:sym typeface="Roboto Light"/>
              </a:rPr>
              <a:t>What could happen if the economy actively nurtured the best of human nature, fostering our innate capacity for cooperation, collaboration and mutual aid?</a:t>
            </a:r>
            <a:endParaRPr sz="1300">
              <a:latin typeface="Roboto Light"/>
              <a:ea typeface="Roboto Light"/>
              <a:cs typeface="Roboto Light"/>
              <a:sym typeface="Roboto Light"/>
            </a:endParaRPr>
          </a:p>
        </p:txBody>
      </p:sp>
      <p:pic>
        <p:nvPicPr>
          <p:cNvPr id="408" name="Google Shape;408;p47"/>
          <p:cNvPicPr preferRelativeResize="0"/>
          <p:nvPr/>
        </p:nvPicPr>
        <p:blipFill>
          <a:blip r:embed="rId3">
            <a:alphaModFix/>
          </a:blip>
          <a:stretch>
            <a:fillRect/>
          </a:stretch>
        </p:blipFill>
        <p:spPr>
          <a:xfrm>
            <a:off x="1277125" y="1940834"/>
            <a:ext cx="671297" cy="1342617"/>
          </a:xfrm>
          <a:prstGeom prst="rect">
            <a:avLst/>
          </a:prstGeom>
          <a:noFill/>
          <a:ln>
            <a:noFill/>
          </a:ln>
        </p:spPr>
      </p:pic>
      <p:sp>
        <p:nvSpPr>
          <p:cNvPr id="409" name="Google Shape;409;p47"/>
          <p:cNvSpPr txBox="1"/>
          <p:nvPr/>
        </p:nvSpPr>
        <p:spPr>
          <a:xfrm>
            <a:off x="384300" y="227300"/>
            <a:ext cx="83754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3. Nurture human nature</a:t>
            </a:r>
            <a:endParaRPr b="1" sz="2400">
              <a:solidFill>
                <a:schemeClr val="dk1"/>
              </a:solidFill>
              <a:latin typeface="Roboto"/>
              <a:ea typeface="Roboto"/>
              <a:cs typeface="Roboto"/>
              <a:sym typeface="Roboto"/>
            </a:endParaRPr>
          </a:p>
        </p:txBody>
      </p:sp>
      <p:pic>
        <p:nvPicPr>
          <p:cNvPr id="410" name="Google Shape;410;p47"/>
          <p:cNvPicPr preferRelativeResize="0"/>
          <p:nvPr/>
        </p:nvPicPr>
        <p:blipFill>
          <a:blip r:embed="rId4">
            <a:alphaModFix/>
          </a:blip>
          <a:stretch>
            <a:fillRect/>
          </a:stretch>
        </p:blipFill>
        <p:spPr>
          <a:xfrm>
            <a:off x="3820338" y="2024163"/>
            <a:ext cx="1503324" cy="1453274"/>
          </a:xfrm>
          <a:prstGeom prst="rect">
            <a:avLst/>
          </a:prstGeom>
          <a:noFill/>
          <a:ln>
            <a:noFill/>
          </a:ln>
        </p:spPr>
      </p:pic>
      <p:sp>
        <p:nvSpPr>
          <p:cNvPr id="411" name="Google Shape;411;p47"/>
          <p:cNvSpPr txBox="1"/>
          <p:nvPr/>
        </p:nvSpPr>
        <p:spPr>
          <a:xfrm>
            <a:off x="3412200" y="3633000"/>
            <a:ext cx="23196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Caring, reciprocating, compassionate community that is part of the web of life</a:t>
            </a:r>
            <a:endParaRPr b="0" i="0" sz="1300" u="none" cap="none" strike="noStrike">
              <a:solidFill>
                <a:srgbClr val="000000"/>
              </a:solidFill>
              <a:latin typeface="Roboto Light"/>
              <a:ea typeface="Roboto Light"/>
              <a:cs typeface="Roboto Light"/>
              <a:sym typeface="Roboto Light"/>
            </a:endParaRPr>
          </a:p>
        </p:txBody>
      </p:sp>
      <p:pic>
        <p:nvPicPr>
          <p:cNvPr id="412" name="Google Shape;412;p47"/>
          <p:cNvPicPr preferRelativeResize="0"/>
          <p:nvPr/>
        </p:nvPicPr>
        <p:blipFill>
          <a:blip r:embed="rId5">
            <a:alphaModFix/>
          </a:blip>
          <a:stretch>
            <a:fillRect/>
          </a:stretch>
        </p:blipFill>
        <p:spPr>
          <a:xfrm>
            <a:off x="846238" y="1930837"/>
            <a:ext cx="1607575" cy="1541175"/>
          </a:xfrm>
          <a:prstGeom prst="rect">
            <a:avLst/>
          </a:prstGeom>
          <a:noFill/>
          <a:ln>
            <a:noFill/>
          </a:ln>
        </p:spPr>
      </p:pic>
      <p:sp>
        <p:nvSpPr>
          <p:cNvPr id="413" name="Google Shape;413;p47"/>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14" name="Google Shape;414;p47"/>
          <p:cNvSpPr txBox="1"/>
          <p:nvPr/>
        </p:nvSpPr>
        <p:spPr>
          <a:xfrm>
            <a:off x="3609725" y="1061225"/>
            <a:ext cx="1924800" cy="8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social adaptable humans</a:t>
            </a:r>
            <a:endParaRPr b="1" sz="1600">
              <a:latin typeface="Roboto"/>
              <a:ea typeface="Roboto"/>
              <a:cs typeface="Roboto"/>
              <a:sym typeface="Roboto"/>
            </a:endParaRPr>
          </a:p>
        </p:txBody>
      </p:sp>
      <p:pic>
        <p:nvPicPr>
          <p:cNvPr descr="A picture containing icon&#10;&#10;Description automatically generated" id="415" name="Google Shape;415;p47">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b="0" l="0" r="0" t="0"/>
          <a:stretch/>
        </p:blipFill>
        <p:spPr>
          <a:xfrm>
            <a:off x="3603000" y="2208554"/>
            <a:ext cx="1937999" cy="1031192"/>
          </a:xfrm>
          <a:prstGeom prst="rect">
            <a:avLst/>
          </a:prstGeom>
          <a:noFill/>
          <a:ln>
            <a:noFill/>
          </a:ln>
        </p:spPr>
      </p:pic>
      <p:sp>
        <p:nvSpPr>
          <p:cNvPr id="421" name="Google Shape;421;p48"/>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4. Get savvy with systems</a:t>
            </a:r>
            <a:endParaRPr b="1" sz="2400">
              <a:solidFill>
                <a:schemeClr val="dk1"/>
              </a:solidFill>
              <a:latin typeface="Roboto"/>
              <a:ea typeface="Roboto"/>
              <a:cs typeface="Roboto"/>
              <a:sym typeface="Roboto"/>
            </a:endParaRPr>
          </a:p>
        </p:txBody>
      </p:sp>
      <p:sp>
        <p:nvSpPr>
          <p:cNvPr id="422" name="Google Shape;422;p48"/>
          <p:cNvSpPr txBox="1"/>
          <p:nvPr/>
        </p:nvSpPr>
        <p:spPr>
          <a:xfrm>
            <a:off x="3412200" y="3633000"/>
            <a:ext cx="23196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Embracing the unpredictability of complex systems and their interconnections</a:t>
            </a:r>
            <a:endParaRPr b="0" i="0" sz="1300" u="none" cap="none" strike="noStrike">
              <a:solidFill>
                <a:srgbClr val="000000"/>
              </a:solidFill>
              <a:latin typeface="Roboto Light"/>
              <a:ea typeface="Roboto Light"/>
              <a:cs typeface="Roboto Light"/>
              <a:sym typeface="Roboto Light"/>
            </a:endParaRPr>
          </a:p>
        </p:txBody>
      </p:sp>
      <p:sp>
        <p:nvSpPr>
          <p:cNvPr id="423" name="Google Shape;423;p48"/>
          <p:cNvSpPr txBox="1"/>
          <p:nvPr/>
        </p:nvSpPr>
        <p:spPr>
          <a:xfrm>
            <a:off x="543325" y="3633017"/>
            <a:ext cx="22134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Simplifying systems with the aim of predicting and controlling outcomes</a:t>
            </a:r>
            <a:endParaRPr sz="1300">
              <a:solidFill>
                <a:srgbClr val="000000"/>
              </a:solidFill>
              <a:latin typeface="Roboto Light"/>
              <a:ea typeface="Roboto Light"/>
              <a:cs typeface="Roboto Light"/>
              <a:sym typeface="Roboto Light"/>
            </a:endParaRPr>
          </a:p>
        </p:txBody>
      </p:sp>
      <p:grpSp>
        <p:nvGrpSpPr>
          <p:cNvPr id="424" name="Google Shape;424;p48"/>
          <p:cNvGrpSpPr/>
          <p:nvPr/>
        </p:nvGrpSpPr>
        <p:grpSpPr>
          <a:xfrm>
            <a:off x="835447" y="2699351"/>
            <a:ext cx="1629156" cy="64800"/>
            <a:chOff x="3162300" y="5214950"/>
            <a:chExt cx="1905000" cy="76200"/>
          </a:xfrm>
        </p:grpSpPr>
        <p:grpSp>
          <p:nvGrpSpPr>
            <p:cNvPr id="425" name="Google Shape;425;p48"/>
            <p:cNvGrpSpPr/>
            <p:nvPr/>
          </p:nvGrpSpPr>
          <p:grpSpPr>
            <a:xfrm>
              <a:off x="3162300" y="5214950"/>
              <a:ext cx="1905000" cy="76200"/>
              <a:chOff x="4757725" y="3619500"/>
              <a:chExt cx="1905000" cy="76200"/>
            </a:xfrm>
          </p:grpSpPr>
          <p:sp>
            <p:nvSpPr>
              <p:cNvPr id="426" name="Google Shape;426;p48"/>
              <p:cNvSpPr/>
              <p:nvPr/>
            </p:nvSpPr>
            <p:spPr>
              <a:xfrm>
                <a:off x="4757725" y="3619500"/>
                <a:ext cx="76200" cy="76200"/>
              </a:xfrm>
              <a:prstGeom prst="ellipse">
                <a:avLst/>
              </a:prstGeom>
              <a:solidFill>
                <a:srgbClr val="000000"/>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p>
            </p:txBody>
          </p:sp>
          <p:sp>
            <p:nvSpPr>
              <p:cNvPr id="427" name="Google Shape;427;p48"/>
              <p:cNvSpPr/>
              <p:nvPr/>
            </p:nvSpPr>
            <p:spPr>
              <a:xfrm>
                <a:off x="5672125" y="3619500"/>
                <a:ext cx="76200" cy="76200"/>
              </a:xfrm>
              <a:prstGeom prst="ellipse">
                <a:avLst/>
              </a:prstGeom>
              <a:solidFill>
                <a:srgbClr val="000000"/>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p>
            </p:txBody>
          </p:sp>
          <p:sp>
            <p:nvSpPr>
              <p:cNvPr id="428" name="Google Shape;428;p48"/>
              <p:cNvSpPr/>
              <p:nvPr/>
            </p:nvSpPr>
            <p:spPr>
              <a:xfrm>
                <a:off x="6586525" y="3619500"/>
                <a:ext cx="76200" cy="76200"/>
              </a:xfrm>
              <a:prstGeom prst="ellipse">
                <a:avLst/>
              </a:prstGeom>
              <a:solidFill>
                <a:srgbClr val="000000"/>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p>
            </p:txBody>
          </p:sp>
        </p:grpSp>
        <p:cxnSp>
          <p:nvCxnSpPr>
            <p:cNvPr id="429" name="Google Shape;429;p48"/>
            <p:cNvCxnSpPr/>
            <p:nvPr/>
          </p:nvCxnSpPr>
          <p:spPr>
            <a:xfrm>
              <a:off x="3345925" y="5253250"/>
              <a:ext cx="603900" cy="0"/>
            </a:xfrm>
            <a:prstGeom prst="straightConnector1">
              <a:avLst/>
            </a:prstGeom>
            <a:noFill/>
            <a:ln cap="rnd" cmpd="sng" w="28575">
              <a:solidFill>
                <a:srgbClr val="000000"/>
              </a:solidFill>
              <a:prstDash val="solid"/>
              <a:round/>
              <a:headEnd len="sm" w="sm" type="none"/>
              <a:tailEnd len="sm" w="sm" type="triangle"/>
            </a:ln>
          </p:spPr>
        </p:cxnSp>
        <p:cxnSp>
          <p:nvCxnSpPr>
            <p:cNvPr id="430" name="Google Shape;430;p48"/>
            <p:cNvCxnSpPr/>
            <p:nvPr/>
          </p:nvCxnSpPr>
          <p:spPr>
            <a:xfrm>
              <a:off x="4278700" y="5253250"/>
              <a:ext cx="603900" cy="0"/>
            </a:xfrm>
            <a:prstGeom prst="straightConnector1">
              <a:avLst/>
            </a:prstGeom>
            <a:noFill/>
            <a:ln cap="rnd" cmpd="sng" w="28575">
              <a:solidFill>
                <a:srgbClr val="000000"/>
              </a:solidFill>
              <a:prstDash val="solid"/>
              <a:round/>
              <a:headEnd len="sm" w="sm" type="none"/>
              <a:tailEnd len="sm" w="sm" type="triangle"/>
            </a:ln>
          </p:spPr>
        </p:cxnSp>
      </p:grpSp>
      <p:sp>
        <p:nvSpPr>
          <p:cNvPr id="431" name="Google Shape;431;p48"/>
          <p:cNvSpPr txBox="1"/>
          <p:nvPr/>
        </p:nvSpPr>
        <p:spPr>
          <a:xfrm>
            <a:off x="6281575" y="1061400"/>
            <a:ext cx="2319600" cy="3346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SzPts val="900"/>
              <a:buFont typeface="Arial"/>
              <a:buNone/>
            </a:pPr>
            <a:r>
              <a:rPr lang="en-GB" sz="1300">
                <a:latin typeface="Roboto Light"/>
                <a:ea typeface="Roboto Light"/>
                <a:cs typeface="Roboto Light"/>
                <a:sym typeface="Roboto Light"/>
              </a:rPr>
              <a:t>What examples of systems can you think of in your daily life and what are the </a:t>
            </a:r>
            <a:r>
              <a:rPr lang="en-GB" sz="1300">
                <a:latin typeface="Roboto Light"/>
                <a:ea typeface="Roboto Light"/>
                <a:cs typeface="Roboto Light"/>
                <a:sym typeface="Roboto Light"/>
              </a:rPr>
              <a:t>relationships</a:t>
            </a:r>
            <a:r>
              <a:rPr lang="en-GB" sz="1300">
                <a:latin typeface="Roboto Light"/>
                <a:ea typeface="Roboto Light"/>
                <a:cs typeface="Roboto Light"/>
                <a:sym typeface="Roboto Light"/>
              </a:rPr>
              <a:t> and feedback loops that exist?</a:t>
            </a:r>
            <a:endParaRPr sz="1300">
              <a:latin typeface="Roboto Light"/>
              <a:ea typeface="Roboto Light"/>
              <a:cs typeface="Roboto Light"/>
              <a:sym typeface="Roboto Light"/>
            </a:endParaRPr>
          </a:p>
          <a:p>
            <a:pPr indent="0" lvl="0" marL="0" rtl="0" algn="l">
              <a:lnSpc>
                <a:spcPct val="115000"/>
              </a:lnSpc>
              <a:spcBef>
                <a:spcPts val="1000"/>
              </a:spcBef>
              <a:spcAft>
                <a:spcPts val="0"/>
              </a:spcAft>
              <a:buClr>
                <a:srgbClr val="000000"/>
              </a:buClr>
              <a:buSzPts val="900"/>
              <a:buFont typeface="Arial"/>
              <a:buNone/>
            </a:pPr>
            <a:r>
              <a:rPr lang="en-GB" sz="1300">
                <a:latin typeface="Roboto Light"/>
                <a:ea typeface="Roboto Light"/>
                <a:cs typeface="Roboto Light"/>
                <a:sym typeface="Roboto Light"/>
              </a:rPr>
              <a:t>What are some examples of feedback loops and </a:t>
            </a:r>
            <a:r>
              <a:rPr lang="en-GB" sz="1300">
                <a:solidFill>
                  <a:schemeClr val="dk1"/>
                </a:solidFill>
                <a:latin typeface="Roboto Light"/>
                <a:ea typeface="Roboto Light"/>
                <a:cs typeface="Roboto Light"/>
                <a:sym typeface="Roboto Light"/>
              </a:rPr>
              <a:t>tipping points </a:t>
            </a:r>
            <a:r>
              <a:rPr lang="en-GB" sz="1300">
                <a:latin typeface="Roboto Light"/>
                <a:ea typeface="Roboto Light"/>
                <a:cs typeface="Roboto Light"/>
                <a:sym typeface="Roboto Light"/>
              </a:rPr>
              <a:t>in the economy?</a:t>
            </a:r>
            <a:endParaRPr sz="1300">
              <a:latin typeface="Roboto Light"/>
              <a:ea typeface="Roboto Light"/>
              <a:cs typeface="Roboto Light"/>
              <a:sym typeface="Roboto Light"/>
            </a:endParaRPr>
          </a:p>
          <a:p>
            <a:pPr indent="0" lvl="0" marL="0" rtl="0" algn="l">
              <a:lnSpc>
                <a:spcPct val="115000"/>
              </a:lnSpc>
              <a:spcBef>
                <a:spcPts val="1000"/>
              </a:spcBef>
              <a:spcAft>
                <a:spcPts val="0"/>
              </a:spcAft>
              <a:buNone/>
            </a:pPr>
            <a:r>
              <a:rPr lang="en-GB" sz="1300">
                <a:latin typeface="Roboto Light"/>
                <a:ea typeface="Roboto Light"/>
                <a:cs typeface="Roboto Light"/>
                <a:sym typeface="Roboto Light"/>
              </a:rPr>
              <a:t>If the economy is a ‘complex system’ that can’t be controlled but only stewarded, what is the role of the economist?</a:t>
            </a:r>
            <a:endParaRPr sz="1300">
              <a:latin typeface="Roboto Light"/>
              <a:ea typeface="Roboto Light"/>
              <a:cs typeface="Roboto Light"/>
              <a:sym typeface="Roboto Light"/>
            </a:endParaRPr>
          </a:p>
          <a:p>
            <a:pPr indent="0" lvl="0" marL="0" rtl="0" algn="l">
              <a:lnSpc>
                <a:spcPct val="115000"/>
              </a:lnSpc>
              <a:spcBef>
                <a:spcPts val="1000"/>
              </a:spcBef>
              <a:spcAft>
                <a:spcPts val="1000"/>
              </a:spcAft>
              <a:buNone/>
            </a:pPr>
            <a:r>
              <a:rPr lang="en-GB" sz="1300">
                <a:latin typeface="Roboto Light"/>
                <a:ea typeface="Roboto Light"/>
                <a:cs typeface="Roboto Light"/>
                <a:sym typeface="Roboto Light"/>
              </a:rPr>
              <a:t>What are the skills required to be a good economist?</a:t>
            </a:r>
            <a:endParaRPr sz="1300">
              <a:latin typeface="Roboto Light"/>
              <a:ea typeface="Roboto Light"/>
              <a:cs typeface="Roboto Light"/>
              <a:sym typeface="Roboto Light"/>
            </a:endParaRPr>
          </a:p>
        </p:txBody>
      </p:sp>
      <p:sp>
        <p:nvSpPr>
          <p:cNvPr id="432" name="Google Shape;432;p48"/>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33" name="Google Shape;433;p48"/>
          <p:cNvSpPr txBox="1"/>
          <p:nvPr/>
        </p:nvSpPr>
        <p:spPr>
          <a:xfrm>
            <a:off x="687525" y="1061225"/>
            <a:ext cx="1924800" cy="8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mechanical equilibrium</a:t>
            </a:r>
            <a:endParaRPr b="1" sz="1600">
              <a:latin typeface="Roboto"/>
              <a:ea typeface="Roboto"/>
              <a:cs typeface="Roboto"/>
              <a:sym typeface="Roboto"/>
            </a:endParaRPr>
          </a:p>
        </p:txBody>
      </p:sp>
      <p:sp>
        <p:nvSpPr>
          <p:cNvPr id="434" name="Google Shape;434;p48"/>
          <p:cNvSpPr txBox="1"/>
          <p:nvPr/>
        </p:nvSpPr>
        <p:spPr>
          <a:xfrm>
            <a:off x="3716475" y="1061225"/>
            <a:ext cx="1711200" cy="80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dynamic complexity</a:t>
            </a:r>
            <a:endParaRPr b="1" sz="1600">
              <a:latin typeface="Roboto"/>
              <a:ea typeface="Roboto"/>
              <a:cs typeface="Roboto"/>
              <a:sym typeface="Roboto"/>
            </a:endParaRPr>
          </a:p>
        </p:txBody>
      </p:sp>
      <p:pic>
        <p:nvPicPr>
          <p:cNvPr descr="A picture containing icon&#10;&#10;Description automatically generated" id="435" name="Google Shape;435;p48">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9"/>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5. Be distributive by design</a:t>
            </a:r>
            <a:endParaRPr b="1" sz="2400">
              <a:solidFill>
                <a:schemeClr val="dk1"/>
              </a:solidFill>
              <a:latin typeface="Roboto"/>
              <a:ea typeface="Roboto"/>
              <a:cs typeface="Roboto"/>
              <a:sym typeface="Roboto"/>
            </a:endParaRPr>
          </a:p>
        </p:txBody>
      </p:sp>
      <p:sp>
        <p:nvSpPr>
          <p:cNvPr id="441" name="Google Shape;441;p49"/>
          <p:cNvSpPr txBox="1"/>
          <p:nvPr/>
        </p:nvSpPr>
        <p:spPr>
          <a:xfrm>
            <a:off x="3412200" y="3633000"/>
            <a:ext cx="23196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S</a:t>
            </a:r>
            <a:r>
              <a:rPr lang="en-GB" sz="1300">
                <a:solidFill>
                  <a:srgbClr val="000000"/>
                </a:solidFill>
                <a:latin typeface="Roboto Light"/>
                <a:ea typeface="Roboto Light"/>
                <a:cs typeface="Roboto Light"/>
                <a:sym typeface="Roboto Light"/>
              </a:rPr>
              <a:t>haring opportunity and value with all who co-create it</a:t>
            </a:r>
            <a:endParaRPr b="0" i="0" sz="1300" u="none" cap="none" strike="noStrike">
              <a:solidFill>
                <a:srgbClr val="000000"/>
              </a:solidFill>
              <a:latin typeface="Roboto Light"/>
              <a:ea typeface="Roboto Light"/>
              <a:cs typeface="Roboto Light"/>
              <a:sym typeface="Roboto Light"/>
            </a:endParaRPr>
          </a:p>
        </p:txBody>
      </p:sp>
      <p:sp>
        <p:nvSpPr>
          <p:cNvPr id="442" name="Google Shape;442;p49"/>
          <p:cNvSpPr txBox="1"/>
          <p:nvPr/>
        </p:nvSpPr>
        <p:spPr>
          <a:xfrm>
            <a:off x="543325" y="3633017"/>
            <a:ext cx="2213400" cy="43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000"/>
              <a:buFont typeface="Arial"/>
              <a:buNone/>
            </a:pPr>
            <a:r>
              <a:rPr lang="en-GB" sz="1300">
                <a:latin typeface="Roboto Light"/>
                <a:ea typeface="Roboto Light"/>
                <a:cs typeface="Roboto Light"/>
                <a:sym typeface="Roboto Light"/>
              </a:rPr>
              <a:t>C</a:t>
            </a:r>
            <a:r>
              <a:rPr lang="en-GB" sz="1300">
                <a:solidFill>
                  <a:srgbClr val="000000"/>
                </a:solidFill>
                <a:latin typeface="Roboto Light"/>
                <a:ea typeface="Roboto Light"/>
                <a:cs typeface="Roboto Light"/>
                <a:sym typeface="Roboto Light"/>
              </a:rPr>
              <a:t>apturing opportunity and value in the hands of a few</a:t>
            </a:r>
            <a:endParaRPr sz="1300">
              <a:solidFill>
                <a:srgbClr val="000000"/>
              </a:solidFill>
              <a:latin typeface="Roboto Light"/>
              <a:ea typeface="Roboto Light"/>
              <a:cs typeface="Roboto Light"/>
              <a:sym typeface="Roboto Light"/>
            </a:endParaRPr>
          </a:p>
        </p:txBody>
      </p:sp>
      <p:sp>
        <p:nvSpPr>
          <p:cNvPr id="443" name="Google Shape;443;p49"/>
          <p:cNvSpPr txBox="1"/>
          <p:nvPr/>
        </p:nvSpPr>
        <p:spPr>
          <a:xfrm>
            <a:off x="6281575" y="1061400"/>
            <a:ext cx="2404800" cy="338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1300">
                <a:latin typeface="Roboto Light"/>
                <a:ea typeface="Roboto Light"/>
                <a:cs typeface="Roboto Light"/>
                <a:sym typeface="Roboto Light"/>
              </a:rPr>
              <a:t>W</a:t>
            </a:r>
            <a:r>
              <a:rPr lang="en-GB" sz="1300">
                <a:solidFill>
                  <a:srgbClr val="000000"/>
                </a:solidFill>
                <a:latin typeface="Roboto Light"/>
                <a:ea typeface="Roboto Light"/>
                <a:cs typeface="Roboto Light"/>
                <a:sym typeface="Roboto Light"/>
              </a:rPr>
              <a:t>ho</a:t>
            </a:r>
            <a:r>
              <a:rPr lang="en-GB" sz="1300">
                <a:solidFill>
                  <a:srgbClr val="000000"/>
                </a:solidFill>
                <a:latin typeface="Roboto Light"/>
                <a:ea typeface="Roboto Light"/>
                <a:cs typeface="Roboto Light"/>
                <a:sym typeface="Roboto Light"/>
              </a:rPr>
              <a:t> owns the sources of wealth creation </a:t>
            </a:r>
            <a:r>
              <a:rPr lang="en-GB" sz="1300">
                <a:latin typeface="Roboto Light"/>
                <a:ea typeface="Roboto Light"/>
                <a:cs typeface="Roboto Light"/>
                <a:sym typeface="Roboto Light"/>
              </a:rPr>
              <a:t>where you live</a:t>
            </a:r>
            <a:r>
              <a:rPr lang="en-GB" sz="1300">
                <a:latin typeface="Roboto Light"/>
                <a:ea typeface="Roboto Light"/>
                <a:cs typeface="Roboto Light"/>
                <a:sym typeface="Roboto Light"/>
              </a:rPr>
              <a:t>, such as land, housing and businesses</a:t>
            </a:r>
            <a:r>
              <a:rPr lang="en-GB" sz="1300">
                <a:solidFill>
                  <a:srgbClr val="000000"/>
                </a:solidFill>
                <a:latin typeface="Roboto Light"/>
                <a:ea typeface="Roboto Light"/>
                <a:cs typeface="Roboto Light"/>
                <a:sym typeface="Roboto Light"/>
              </a:rPr>
              <a:t>? </a:t>
            </a:r>
            <a:endParaRPr sz="1300">
              <a:latin typeface="Roboto Light"/>
              <a:ea typeface="Roboto Light"/>
              <a:cs typeface="Roboto Light"/>
              <a:sym typeface="Roboto Light"/>
            </a:endParaRPr>
          </a:p>
          <a:p>
            <a:pPr indent="0" lvl="0" marL="0" rtl="0" algn="l">
              <a:lnSpc>
                <a:spcPct val="115000"/>
              </a:lnSpc>
              <a:spcBef>
                <a:spcPts val="500"/>
              </a:spcBef>
              <a:spcAft>
                <a:spcPts val="0"/>
              </a:spcAft>
              <a:buNone/>
            </a:pPr>
            <a:r>
              <a:rPr lang="en-GB" sz="1300">
                <a:solidFill>
                  <a:srgbClr val="000000"/>
                </a:solidFill>
                <a:latin typeface="Roboto Light"/>
                <a:ea typeface="Roboto Light"/>
                <a:cs typeface="Roboto Light"/>
                <a:sym typeface="Roboto Light"/>
              </a:rPr>
              <a:t>Who determines how </a:t>
            </a:r>
            <a:r>
              <a:rPr lang="en-GB" sz="1300">
                <a:latin typeface="Roboto Light"/>
                <a:ea typeface="Roboto Light"/>
                <a:cs typeface="Roboto Light"/>
                <a:sym typeface="Roboto Light"/>
              </a:rPr>
              <a:t>land is used, </a:t>
            </a:r>
            <a:r>
              <a:rPr lang="en-GB" sz="1300">
                <a:solidFill>
                  <a:srgbClr val="000000"/>
                </a:solidFill>
                <a:latin typeface="Roboto Light"/>
                <a:ea typeface="Roboto Light"/>
                <a:cs typeface="Roboto Light"/>
                <a:sym typeface="Roboto Light"/>
              </a:rPr>
              <a:t>who has access</a:t>
            </a:r>
            <a:r>
              <a:rPr lang="en-GB" sz="1300">
                <a:latin typeface="Roboto Light"/>
                <a:ea typeface="Roboto Light"/>
                <a:cs typeface="Roboto Light"/>
                <a:sym typeface="Roboto Light"/>
              </a:rPr>
              <a:t>, what housing is built, who </a:t>
            </a:r>
            <a:r>
              <a:rPr lang="en-GB" sz="1300">
                <a:solidFill>
                  <a:srgbClr val="000000"/>
                </a:solidFill>
                <a:latin typeface="Roboto Light"/>
                <a:ea typeface="Roboto Light"/>
                <a:cs typeface="Roboto Light"/>
                <a:sym typeface="Roboto Light"/>
              </a:rPr>
              <a:t>benefits from </a:t>
            </a:r>
            <a:r>
              <a:rPr lang="en-GB" sz="1300">
                <a:latin typeface="Roboto Light"/>
                <a:ea typeface="Roboto Light"/>
                <a:cs typeface="Roboto Light"/>
                <a:sym typeface="Roboto Light"/>
              </a:rPr>
              <a:t>the value created?</a:t>
            </a:r>
            <a:endParaRPr sz="1300">
              <a:latin typeface="Roboto Light"/>
              <a:ea typeface="Roboto Light"/>
              <a:cs typeface="Roboto Light"/>
              <a:sym typeface="Roboto Light"/>
            </a:endParaRPr>
          </a:p>
          <a:p>
            <a:pPr indent="0" lvl="0" marL="0" rtl="0" algn="l">
              <a:lnSpc>
                <a:spcPct val="115000"/>
              </a:lnSpc>
              <a:spcBef>
                <a:spcPts val="500"/>
              </a:spcBef>
              <a:spcAft>
                <a:spcPts val="0"/>
              </a:spcAft>
              <a:buNone/>
            </a:pPr>
            <a:r>
              <a:rPr lang="en-GB" sz="1300">
                <a:latin typeface="Roboto Light"/>
                <a:ea typeface="Roboto Light"/>
                <a:cs typeface="Roboto Light"/>
                <a:sym typeface="Roboto Light"/>
              </a:rPr>
              <a:t>Who creates and controls the businesses, and who benefits from the value they create?</a:t>
            </a:r>
            <a:endParaRPr sz="1300">
              <a:solidFill>
                <a:srgbClr val="000000"/>
              </a:solidFill>
              <a:latin typeface="Roboto Light"/>
              <a:ea typeface="Roboto Light"/>
              <a:cs typeface="Roboto Light"/>
              <a:sym typeface="Roboto Light"/>
            </a:endParaRPr>
          </a:p>
          <a:p>
            <a:pPr indent="0" lvl="0" marL="0" rtl="0" algn="l">
              <a:lnSpc>
                <a:spcPct val="115000"/>
              </a:lnSpc>
              <a:spcBef>
                <a:spcPts val="500"/>
              </a:spcBef>
              <a:spcAft>
                <a:spcPts val="500"/>
              </a:spcAft>
              <a:buNone/>
            </a:pPr>
            <a:r>
              <a:rPr lang="en-GB" sz="1300">
                <a:latin typeface="Roboto Light"/>
                <a:ea typeface="Roboto Light"/>
                <a:cs typeface="Roboto Light"/>
                <a:sym typeface="Roboto Light"/>
              </a:rPr>
              <a:t>What are the laws, regulations, infrastructure, technologies, privilege and inheritance that shape these things?</a:t>
            </a:r>
            <a:endParaRPr sz="1300">
              <a:latin typeface="Roboto Light"/>
              <a:ea typeface="Roboto Light"/>
              <a:cs typeface="Roboto Light"/>
              <a:sym typeface="Roboto Light"/>
            </a:endParaRPr>
          </a:p>
        </p:txBody>
      </p:sp>
      <p:pic>
        <p:nvPicPr>
          <p:cNvPr descr="image (28).jpg" id="444" name="Google Shape;444;p49"/>
          <p:cNvPicPr preferRelativeResize="0"/>
          <p:nvPr/>
        </p:nvPicPr>
        <p:blipFill rotWithShape="1">
          <a:blip r:embed="rId3">
            <a:alphaModFix/>
          </a:blip>
          <a:srcRect b="21479" l="0" r="0" t="7209"/>
          <a:stretch/>
        </p:blipFill>
        <p:spPr>
          <a:xfrm>
            <a:off x="543300" y="1801123"/>
            <a:ext cx="2213450" cy="1639820"/>
          </a:xfrm>
          <a:prstGeom prst="rect">
            <a:avLst/>
          </a:prstGeom>
          <a:noFill/>
          <a:ln>
            <a:noFill/>
          </a:ln>
        </p:spPr>
      </p:pic>
      <p:pic>
        <p:nvPicPr>
          <p:cNvPr descr="image (29).jpg" id="445" name="Google Shape;445;p49"/>
          <p:cNvPicPr preferRelativeResize="0"/>
          <p:nvPr/>
        </p:nvPicPr>
        <p:blipFill rotWithShape="1">
          <a:blip r:embed="rId4">
            <a:alphaModFix/>
          </a:blip>
          <a:srcRect b="23362" l="0" r="0" t="6353"/>
          <a:stretch/>
        </p:blipFill>
        <p:spPr>
          <a:xfrm>
            <a:off x="3600150" y="1871125"/>
            <a:ext cx="1943699" cy="1553651"/>
          </a:xfrm>
          <a:prstGeom prst="rect">
            <a:avLst/>
          </a:prstGeom>
          <a:noFill/>
          <a:ln>
            <a:noFill/>
          </a:ln>
        </p:spPr>
      </p:pic>
      <p:sp>
        <p:nvSpPr>
          <p:cNvPr id="446" name="Google Shape;446;p49"/>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47" name="Google Shape;447;p49"/>
          <p:cNvSpPr txBox="1"/>
          <p:nvPr/>
        </p:nvSpPr>
        <p:spPr>
          <a:xfrm>
            <a:off x="6875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divisive</a:t>
            </a:r>
            <a:endParaRPr b="1" sz="1600">
              <a:latin typeface="Roboto"/>
              <a:ea typeface="Roboto"/>
              <a:cs typeface="Roboto"/>
              <a:sym typeface="Roboto"/>
            </a:endParaRPr>
          </a:p>
        </p:txBody>
      </p:sp>
      <p:sp>
        <p:nvSpPr>
          <p:cNvPr id="448" name="Google Shape;448;p49"/>
          <p:cNvSpPr txBox="1"/>
          <p:nvPr/>
        </p:nvSpPr>
        <p:spPr>
          <a:xfrm>
            <a:off x="36097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distributive</a:t>
            </a:r>
            <a:endParaRPr b="1" sz="1600">
              <a:latin typeface="Roboto"/>
              <a:ea typeface="Roboto"/>
              <a:cs typeface="Roboto"/>
              <a:sym typeface="Roboto"/>
            </a:endParaRPr>
          </a:p>
        </p:txBody>
      </p:sp>
      <p:pic>
        <p:nvPicPr>
          <p:cNvPr descr="A picture containing icon&#10;&#10;Description automatically generated" id="449" name="Google Shape;449;p49">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0"/>
          <p:cNvSpPr txBox="1"/>
          <p:nvPr/>
        </p:nvSpPr>
        <p:spPr>
          <a:xfrm>
            <a:off x="818550"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6. Be regenerative by design</a:t>
            </a:r>
            <a:endParaRPr b="1" sz="2400">
              <a:solidFill>
                <a:schemeClr val="dk1"/>
              </a:solidFill>
              <a:latin typeface="Roboto"/>
              <a:ea typeface="Roboto"/>
              <a:cs typeface="Roboto"/>
              <a:sym typeface="Roboto"/>
            </a:endParaRPr>
          </a:p>
        </p:txBody>
      </p:sp>
      <p:sp>
        <p:nvSpPr>
          <p:cNvPr id="455" name="Google Shape;455;p50"/>
          <p:cNvSpPr txBox="1"/>
          <p:nvPr/>
        </p:nvSpPr>
        <p:spPr>
          <a:xfrm>
            <a:off x="3412200" y="3633000"/>
            <a:ext cx="2319600" cy="89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600"/>
              <a:buFont typeface="Arial"/>
              <a:buNone/>
            </a:pPr>
            <a:r>
              <a:rPr lang="en-GB" sz="1300">
                <a:latin typeface="Roboto Light"/>
                <a:ea typeface="Roboto Light"/>
                <a:cs typeface="Roboto Light"/>
                <a:sym typeface="Roboto Light"/>
              </a:rPr>
              <a:t>Restoring and w</a:t>
            </a:r>
            <a:r>
              <a:rPr b="0" i="0" lang="en-GB" sz="1300" u="none" cap="none" strike="noStrike">
                <a:solidFill>
                  <a:srgbClr val="000000"/>
                </a:solidFill>
                <a:latin typeface="Roboto Light"/>
                <a:ea typeface="Roboto Light"/>
                <a:cs typeface="Roboto Light"/>
                <a:sym typeface="Roboto Light"/>
              </a:rPr>
              <a:t>orking within</a:t>
            </a:r>
            <a:br>
              <a:rPr b="0" i="0" lang="en-GB" sz="1300" u="none" cap="none" strike="noStrike">
                <a:solidFill>
                  <a:srgbClr val="000000"/>
                </a:solidFill>
                <a:latin typeface="Roboto Light"/>
                <a:ea typeface="Roboto Light"/>
                <a:cs typeface="Roboto Light"/>
                <a:sym typeface="Roboto Light"/>
              </a:rPr>
            </a:br>
            <a:r>
              <a:rPr b="0" i="0" lang="en-GB" sz="1300" u="none" cap="none" strike="noStrike">
                <a:solidFill>
                  <a:srgbClr val="000000"/>
                </a:solidFill>
                <a:latin typeface="Roboto Light"/>
                <a:ea typeface="Roboto Light"/>
                <a:cs typeface="Roboto Light"/>
                <a:sym typeface="Roboto Light"/>
              </a:rPr>
              <a:t>the cycles of the living world, </a:t>
            </a:r>
            <a:r>
              <a:rPr lang="en-GB" sz="1300">
                <a:solidFill>
                  <a:schemeClr val="dk1"/>
                </a:solidFill>
                <a:latin typeface="Roboto Light"/>
                <a:ea typeface="Roboto Light"/>
                <a:cs typeface="Roboto Light"/>
                <a:sym typeface="Roboto Light"/>
              </a:rPr>
              <a:t>and bringing us back within Planetary Boundaries</a:t>
            </a:r>
            <a:endParaRPr b="0" i="0" sz="1300" u="none" cap="none" strike="noStrike">
              <a:solidFill>
                <a:srgbClr val="000000"/>
              </a:solidFill>
              <a:latin typeface="Roboto Light"/>
              <a:ea typeface="Roboto Light"/>
              <a:cs typeface="Roboto Light"/>
              <a:sym typeface="Roboto Light"/>
            </a:endParaRPr>
          </a:p>
        </p:txBody>
      </p:sp>
      <p:pic>
        <p:nvPicPr>
          <p:cNvPr descr="image (27).jpg" id="456" name="Google Shape;456;p50"/>
          <p:cNvPicPr preferRelativeResize="0"/>
          <p:nvPr/>
        </p:nvPicPr>
        <p:blipFill rotWithShape="1">
          <a:blip r:embed="rId3">
            <a:alphaModFix/>
          </a:blip>
          <a:srcRect b="0" l="0" r="0" t="0"/>
          <a:stretch/>
        </p:blipFill>
        <p:spPr>
          <a:xfrm>
            <a:off x="3218648" y="1871326"/>
            <a:ext cx="2706705" cy="1553248"/>
          </a:xfrm>
          <a:prstGeom prst="rect">
            <a:avLst/>
          </a:prstGeom>
          <a:noFill/>
          <a:ln>
            <a:noFill/>
          </a:ln>
        </p:spPr>
      </p:pic>
      <p:sp>
        <p:nvSpPr>
          <p:cNvPr id="457" name="Google Shape;457;p50"/>
          <p:cNvSpPr txBox="1"/>
          <p:nvPr/>
        </p:nvSpPr>
        <p:spPr>
          <a:xfrm>
            <a:off x="395375" y="3633025"/>
            <a:ext cx="25095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800"/>
              </a:spcBef>
              <a:spcAft>
                <a:spcPts val="0"/>
              </a:spcAft>
              <a:buClr>
                <a:srgbClr val="000000"/>
              </a:buClr>
              <a:buSzPts val="1600"/>
              <a:buFont typeface="Arial"/>
              <a:buNone/>
            </a:pPr>
            <a:r>
              <a:rPr lang="en-GB" sz="1300">
                <a:latin typeface="Roboto Light"/>
                <a:ea typeface="Roboto Light"/>
                <a:cs typeface="Roboto Light"/>
                <a:sym typeface="Roboto Light"/>
              </a:rPr>
              <a:t>R</a:t>
            </a:r>
            <a:r>
              <a:rPr b="0" i="0" lang="en-GB" sz="1300" u="none" cap="none" strike="noStrike">
                <a:solidFill>
                  <a:srgbClr val="000000"/>
                </a:solidFill>
                <a:latin typeface="Roboto Light"/>
                <a:ea typeface="Roboto Light"/>
                <a:cs typeface="Roboto Light"/>
                <a:sym typeface="Roboto Light"/>
              </a:rPr>
              <a:t>unning down Earth’s life- supporting systems, and pushing us over </a:t>
            </a:r>
            <a:r>
              <a:rPr lang="en-GB" sz="1300">
                <a:latin typeface="Roboto Light"/>
                <a:ea typeface="Roboto Light"/>
                <a:cs typeface="Roboto Light"/>
                <a:sym typeface="Roboto Light"/>
              </a:rPr>
              <a:t>P</a:t>
            </a:r>
            <a:r>
              <a:rPr b="0" i="0" lang="en-GB" sz="1300" u="none" cap="none" strike="noStrike">
                <a:solidFill>
                  <a:srgbClr val="000000"/>
                </a:solidFill>
                <a:latin typeface="Roboto Light"/>
                <a:ea typeface="Roboto Light"/>
                <a:cs typeface="Roboto Light"/>
                <a:sym typeface="Roboto Light"/>
              </a:rPr>
              <a:t>lanetary </a:t>
            </a:r>
            <a:r>
              <a:rPr lang="en-GB" sz="1300">
                <a:latin typeface="Roboto Light"/>
                <a:ea typeface="Roboto Light"/>
                <a:cs typeface="Roboto Light"/>
                <a:sym typeface="Roboto Light"/>
              </a:rPr>
              <a:t>B</a:t>
            </a:r>
            <a:r>
              <a:rPr b="0" i="0" lang="en-GB" sz="1300" u="none" cap="none" strike="noStrike">
                <a:solidFill>
                  <a:srgbClr val="000000"/>
                </a:solidFill>
                <a:latin typeface="Roboto Light"/>
                <a:ea typeface="Roboto Light"/>
                <a:cs typeface="Roboto Light"/>
                <a:sym typeface="Roboto Light"/>
              </a:rPr>
              <a:t>oundaries</a:t>
            </a:r>
            <a:endParaRPr b="0" i="0" sz="700" u="none" cap="none" strike="noStrike">
              <a:solidFill>
                <a:srgbClr val="000000"/>
              </a:solidFill>
              <a:latin typeface="Arial"/>
              <a:ea typeface="Arial"/>
              <a:cs typeface="Arial"/>
              <a:sym typeface="Arial"/>
            </a:endParaRPr>
          </a:p>
        </p:txBody>
      </p:sp>
      <p:sp>
        <p:nvSpPr>
          <p:cNvPr id="458" name="Google Shape;458;p50"/>
          <p:cNvSpPr txBox="1"/>
          <p:nvPr/>
        </p:nvSpPr>
        <p:spPr>
          <a:xfrm>
            <a:off x="6281575" y="1061400"/>
            <a:ext cx="2354400" cy="3448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SzPts val="900"/>
              <a:buFont typeface="Arial"/>
              <a:buNone/>
            </a:pPr>
            <a:r>
              <a:rPr lang="en-GB" sz="1300">
                <a:latin typeface="Roboto Light"/>
                <a:ea typeface="Roboto Light"/>
                <a:cs typeface="Roboto Light"/>
                <a:sym typeface="Roboto Light"/>
              </a:rPr>
              <a:t>How can we collectively restore, rewild and regenerate living ecosystems, both locally and globally?</a:t>
            </a:r>
            <a:endParaRPr sz="1300">
              <a:latin typeface="Roboto Light"/>
              <a:ea typeface="Roboto Light"/>
              <a:cs typeface="Roboto Light"/>
              <a:sym typeface="Roboto Light"/>
            </a:endParaRPr>
          </a:p>
          <a:p>
            <a:pPr indent="0" lvl="0" marL="0" rtl="0" algn="l">
              <a:lnSpc>
                <a:spcPct val="115000"/>
              </a:lnSpc>
              <a:spcBef>
                <a:spcPts val="1000"/>
              </a:spcBef>
              <a:spcAft>
                <a:spcPts val="0"/>
              </a:spcAft>
              <a:buNone/>
            </a:pPr>
            <a:r>
              <a:rPr lang="en-GB" sz="1300">
                <a:latin typeface="Roboto Light"/>
                <a:ea typeface="Roboto Light"/>
                <a:cs typeface="Roboto Light"/>
                <a:sym typeface="Roboto Light"/>
              </a:rPr>
              <a:t>Nature has no waste, so how can we learn from nature to be more regenerative by design</a:t>
            </a:r>
            <a:r>
              <a:rPr lang="en-GB" sz="1300">
                <a:solidFill>
                  <a:schemeClr val="dk1"/>
                </a:solidFill>
                <a:latin typeface="Roboto Light"/>
                <a:ea typeface="Roboto Light"/>
                <a:cs typeface="Roboto Light"/>
                <a:sym typeface="Roboto Light"/>
              </a:rPr>
              <a:t>: to </a:t>
            </a:r>
            <a:r>
              <a:rPr lang="en-GB" sz="1300">
                <a:solidFill>
                  <a:schemeClr val="dk1"/>
                </a:solidFill>
                <a:latin typeface="Roboto Light"/>
                <a:ea typeface="Roboto Light"/>
                <a:cs typeface="Roboto Light"/>
                <a:sym typeface="Roboto Light"/>
              </a:rPr>
              <a:t> repair, refurbish, restore, reuse and remake the </a:t>
            </a:r>
            <a:r>
              <a:rPr lang="en-GB" sz="1300">
                <a:latin typeface="Roboto Light"/>
                <a:ea typeface="Roboto Light"/>
                <a:cs typeface="Roboto Light"/>
                <a:sym typeface="Roboto Light"/>
              </a:rPr>
              <a:t>technical materials we use (</a:t>
            </a:r>
            <a:r>
              <a:rPr lang="en-GB" sz="1300">
                <a:solidFill>
                  <a:schemeClr val="dk1"/>
                </a:solidFill>
                <a:latin typeface="Roboto Light"/>
                <a:ea typeface="Roboto Light"/>
                <a:cs typeface="Roboto Light"/>
                <a:sym typeface="Roboto Light"/>
              </a:rPr>
              <a:t>such as synthetics, plastics, ceramics and metals) </a:t>
            </a:r>
            <a:r>
              <a:rPr lang="en-GB" sz="1300">
                <a:latin typeface="Roboto Light"/>
                <a:ea typeface="Roboto Light"/>
                <a:cs typeface="Roboto Light"/>
                <a:sym typeface="Roboto Light"/>
              </a:rPr>
              <a:t>that cannot be returned to nature’s cycles?</a:t>
            </a:r>
            <a:endParaRPr sz="1300">
              <a:latin typeface="Roboto Light"/>
              <a:ea typeface="Roboto Light"/>
              <a:cs typeface="Roboto Light"/>
              <a:sym typeface="Roboto Light"/>
            </a:endParaRPr>
          </a:p>
          <a:p>
            <a:pPr indent="0" lvl="0" marL="0" rtl="0" algn="l">
              <a:lnSpc>
                <a:spcPct val="115000"/>
              </a:lnSpc>
              <a:spcBef>
                <a:spcPts val="1000"/>
              </a:spcBef>
              <a:spcAft>
                <a:spcPts val="1000"/>
              </a:spcAft>
              <a:buNone/>
            </a:pPr>
            <a:r>
              <a:rPr lang="en-GB" sz="1300">
                <a:latin typeface="Roboto Light"/>
                <a:ea typeface="Roboto Light"/>
                <a:cs typeface="Roboto Light"/>
                <a:sym typeface="Roboto Light"/>
              </a:rPr>
              <a:t>Can you think of </a:t>
            </a:r>
            <a:r>
              <a:rPr lang="en-GB" sz="1300">
                <a:latin typeface="Roboto Light"/>
                <a:ea typeface="Roboto Light"/>
                <a:cs typeface="Roboto Light"/>
                <a:sym typeface="Roboto Light"/>
              </a:rPr>
              <a:t>examples</a:t>
            </a:r>
            <a:r>
              <a:rPr lang="en-GB" sz="1300">
                <a:latin typeface="Roboto Light"/>
                <a:ea typeface="Roboto Light"/>
                <a:cs typeface="Roboto Light"/>
                <a:sym typeface="Roboto Light"/>
              </a:rPr>
              <a:t>?</a:t>
            </a:r>
            <a:endParaRPr sz="1300">
              <a:latin typeface="Roboto Light"/>
              <a:ea typeface="Roboto Light"/>
              <a:cs typeface="Roboto Light"/>
              <a:sym typeface="Roboto Light"/>
            </a:endParaRPr>
          </a:p>
        </p:txBody>
      </p:sp>
      <p:pic>
        <p:nvPicPr>
          <p:cNvPr descr="image (26).jpg" id="459" name="Google Shape;459;p50"/>
          <p:cNvPicPr preferRelativeResize="0"/>
          <p:nvPr/>
        </p:nvPicPr>
        <p:blipFill rotWithShape="1">
          <a:blip r:embed="rId4">
            <a:alphaModFix/>
          </a:blip>
          <a:srcRect b="0" l="0" r="0" t="0"/>
          <a:stretch/>
        </p:blipFill>
        <p:spPr>
          <a:xfrm>
            <a:off x="966924" y="1865474"/>
            <a:ext cx="1366203" cy="1553251"/>
          </a:xfrm>
          <a:prstGeom prst="rect">
            <a:avLst/>
          </a:prstGeom>
          <a:noFill/>
          <a:ln>
            <a:noFill/>
          </a:ln>
        </p:spPr>
      </p:pic>
      <p:sp>
        <p:nvSpPr>
          <p:cNvPr id="460" name="Google Shape;460;p50"/>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61" name="Google Shape;461;p50"/>
          <p:cNvSpPr txBox="1"/>
          <p:nvPr/>
        </p:nvSpPr>
        <p:spPr>
          <a:xfrm>
            <a:off x="6875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degenerative</a:t>
            </a:r>
            <a:endParaRPr b="1" sz="1600">
              <a:latin typeface="Roboto"/>
              <a:ea typeface="Roboto"/>
              <a:cs typeface="Roboto"/>
              <a:sym typeface="Roboto"/>
            </a:endParaRPr>
          </a:p>
        </p:txBody>
      </p:sp>
      <p:sp>
        <p:nvSpPr>
          <p:cNvPr id="462" name="Google Shape;462;p50"/>
          <p:cNvSpPr txBox="1"/>
          <p:nvPr/>
        </p:nvSpPr>
        <p:spPr>
          <a:xfrm>
            <a:off x="36097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regenerative</a:t>
            </a:r>
            <a:endParaRPr b="1" sz="1600">
              <a:latin typeface="Roboto"/>
              <a:ea typeface="Roboto"/>
              <a:cs typeface="Roboto"/>
              <a:sym typeface="Roboto"/>
            </a:endParaRPr>
          </a:p>
        </p:txBody>
      </p:sp>
      <p:pic>
        <p:nvPicPr>
          <p:cNvPr descr="A picture containing icon&#10;&#10;Description automatically generated" id="463" name="Google Shape;463;p50">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1"/>
          <p:cNvSpPr txBox="1"/>
          <p:nvPr/>
        </p:nvSpPr>
        <p:spPr>
          <a:xfrm>
            <a:off x="818561" y="227323"/>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2400">
                <a:solidFill>
                  <a:schemeClr val="dk1"/>
                </a:solidFill>
                <a:latin typeface="Roboto"/>
                <a:ea typeface="Roboto"/>
                <a:cs typeface="Roboto"/>
                <a:sym typeface="Roboto"/>
              </a:rPr>
              <a:t>7. Think again about growth</a:t>
            </a:r>
            <a:endParaRPr b="1" sz="2400">
              <a:solidFill>
                <a:schemeClr val="dk1"/>
              </a:solidFill>
              <a:latin typeface="Roboto"/>
              <a:ea typeface="Roboto"/>
              <a:cs typeface="Roboto"/>
              <a:sym typeface="Roboto"/>
            </a:endParaRPr>
          </a:p>
        </p:txBody>
      </p:sp>
      <p:pic>
        <p:nvPicPr>
          <p:cNvPr id="469" name="Google Shape;469;p51"/>
          <p:cNvPicPr preferRelativeResize="0"/>
          <p:nvPr/>
        </p:nvPicPr>
        <p:blipFill>
          <a:blip r:embed="rId3">
            <a:alphaModFix/>
          </a:blip>
          <a:stretch>
            <a:fillRect/>
          </a:stretch>
        </p:blipFill>
        <p:spPr>
          <a:xfrm>
            <a:off x="3502353" y="1856184"/>
            <a:ext cx="1979415" cy="1583532"/>
          </a:xfrm>
          <a:prstGeom prst="rect">
            <a:avLst/>
          </a:prstGeom>
          <a:noFill/>
          <a:ln>
            <a:noFill/>
          </a:ln>
        </p:spPr>
      </p:pic>
      <p:sp>
        <p:nvSpPr>
          <p:cNvPr id="470" name="Google Shape;470;p51"/>
          <p:cNvSpPr txBox="1"/>
          <p:nvPr/>
        </p:nvSpPr>
        <p:spPr>
          <a:xfrm>
            <a:off x="3517850" y="3633000"/>
            <a:ext cx="21084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000"/>
              <a:buFont typeface="Arial"/>
              <a:buNone/>
            </a:pPr>
            <a:r>
              <a:rPr lang="en-GB" sz="1300">
                <a:latin typeface="Roboto Light"/>
                <a:ea typeface="Roboto Light"/>
                <a:cs typeface="Roboto Light"/>
                <a:sym typeface="Roboto Light"/>
              </a:rPr>
              <a:t>We need economies</a:t>
            </a:r>
            <a:r>
              <a:rPr lang="en-GB" sz="1300">
                <a:latin typeface="Roboto Light"/>
                <a:ea typeface="Roboto Light"/>
                <a:cs typeface="Roboto Light"/>
                <a:sym typeface="Roboto Light"/>
              </a:rPr>
              <a:t> </a:t>
            </a:r>
            <a:r>
              <a:rPr lang="en-GB" sz="1300">
                <a:latin typeface="Roboto Light"/>
                <a:ea typeface="Roboto Light"/>
                <a:cs typeface="Roboto Light"/>
                <a:sym typeface="Roboto Light"/>
              </a:rPr>
              <a:t>that enable us to </a:t>
            </a:r>
            <a:r>
              <a:rPr i="1" lang="en-GB" sz="1300">
                <a:latin typeface="Roboto Light"/>
                <a:ea typeface="Roboto Light"/>
                <a:cs typeface="Roboto Light"/>
                <a:sym typeface="Roboto Light"/>
              </a:rPr>
              <a:t>thrive</a:t>
            </a:r>
            <a:r>
              <a:rPr lang="en-GB" sz="1300">
                <a:latin typeface="Roboto Light"/>
                <a:ea typeface="Roboto Light"/>
                <a:cs typeface="Roboto Light"/>
                <a:sym typeface="Roboto Light"/>
              </a:rPr>
              <a:t>, whether or not they grow</a:t>
            </a:r>
            <a:endParaRPr b="0" i="0" sz="1300" u="none" cap="none" strike="noStrike">
              <a:solidFill>
                <a:srgbClr val="000000"/>
              </a:solidFill>
              <a:latin typeface="Roboto Light"/>
              <a:ea typeface="Roboto Light"/>
              <a:cs typeface="Roboto Light"/>
              <a:sym typeface="Roboto Light"/>
            </a:endParaRPr>
          </a:p>
        </p:txBody>
      </p:sp>
      <p:sp>
        <p:nvSpPr>
          <p:cNvPr id="471" name="Google Shape;471;p51"/>
          <p:cNvSpPr txBox="1"/>
          <p:nvPr/>
        </p:nvSpPr>
        <p:spPr>
          <a:xfrm>
            <a:off x="595825" y="3633000"/>
            <a:ext cx="21084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000"/>
              <a:buFont typeface="Arial"/>
              <a:buNone/>
            </a:pPr>
            <a:r>
              <a:rPr lang="en-GB" sz="1300">
                <a:latin typeface="Roboto Light"/>
                <a:ea typeface="Roboto Light"/>
                <a:cs typeface="Roboto Light"/>
                <a:sym typeface="Roboto Light"/>
              </a:rPr>
              <a:t>We have economies</a:t>
            </a:r>
            <a:r>
              <a:rPr lang="en-GB" sz="1300">
                <a:latin typeface="Roboto Light"/>
                <a:ea typeface="Roboto Light"/>
                <a:cs typeface="Roboto Light"/>
                <a:sym typeface="Roboto Light"/>
              </a:rPr>
              <a:t> </a:t>
            </a:r>
            <a:r>
              <a:rPr lang="en-GB" sz="1300">
                <a:latin typeface="Roboto Light"/>
                <a:ea typeface="Roboto Light"/>
                <a:cs typeface="Roboto Light"/>
                <a:sym typeface="Roboto Light"/>
              </a:rPr>
              <a:t>that need to </a:t>
            </a:r>
            <a:r>
              <a:rPr i="1" lang="en-GB" sz="1300">
                <a:latin typeface="Roboto Light"/>
                <a:ea typeface="Roboto Light"/>
                <a:cs typeface="Roboto Light"/>
                <a:sym typeface="Roboto Light"/>
              </a:rPr>
              <a:t>grow</a:t>
            </a:r>
            <a:r>
              <a:rPr lang="en-GB" sz="1300">
                <a:latin typeface="Roboto Light"/>
                <a:ea typeface="Roboto Light"/>
                <a:cs typeface="Roboto Light"/>
                <a:sym typeface="Roboto Light"/>
              </a:rPr>
              <a:t>, </a:t>
            </a:r>
            <a:r>
              <a:rPr lang="en-GB" sz="1300">
                <a:latin typeface="Roboto Light"/>
                <a:ea typeface="Roboto Light"/>
                <a:cs typeface="Roboto Light"/>
                <a:sym typeface="Roboto Light"/>
              </a:rPr>
              <a:t>whether or not they make us thrive</a:t>
            </a:r>
            <a:endParaRPr sz="1300">
              <a:solidFill>
                <a:srgbClr val="000000"/>
              </a:solidFill>
              <a:latin typeface="Roboto Light"/>
              <a:ea typeface="Roboto Light"/>
              <a:cs typeface="Roboto Light"/>
              <a:sym typeface="Roboto Light"/>
            </a:endParaRPr>
          </a:p>
        </p:txBody>
      </p:sp>
      <p:sp>
        <p:nvSpPr>
          <p:cNvPr id="472" name="Google Shape;472;p51"/>
          <p:cNvSpPr txBox="1"/>
          <p:nvPr/>
        </p:nvSpPr>
        <p:spPr>
          <a:xfrm>
            <a:off x="6281575" y="1061400"/>
            <a:ext cx="2319600" cy="331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SzPts val="900"/>
              <a:buFont typeface="Arial"/>
              <a:buNone/>
            </a:pPr>
            <a:r>
              <a:rPr lang="en-GB" sz="1300">
                <a:latin typeface="Roboto Light"/>
                <a:ea typeface="Roboto Light"/>
                <a:cs typeface="Roboto Light"/>
                <a:sym typeface="Roboto Light"/>
              </a:rPr>
              <a:t>There are many ‘hooks’ to growth, including: debt-based money creation, </a:t>
            </a:r>
            <a:r>
              <a:rPr lang="en-GB" sz="1300">
                <a:solidFill>
                  <a:schemeClr val="dk1"/>
                </a:solidFill>
                <a:latin typeface="Roboto Light"/>
                <a:ea typeface="Roboto Light"/>
                <a:cs typeface="Roboto Light"/>
                <a:sym typeface="Roboto Light"/>
              </a:rPr>
              <a:t>consumerism, </a:t>
            </a:r>
            <a:r>
              <a:rPr lang="en-GB" sz="1300">
                <a:latin typeface="Roboto Light"/>
                <a:ea typeface="Roboto Light"/>
                <a:cs typeface="Roboto Light"/>
                <a:sym typeface="Roboto Light"/>
              </a:rPr>
              <a:t>shareholder-driven business, employment risks, politics captured by wealth</a:t>
            </a:r>
            <a:r>
              <a:rPr lang="en-GB" sz="1300">
                <a:latin typeface="Roboto Light"/>
                <a:ea typeface="Roboto Light"/>
                <a:cs typeface="Roboto Light"/>
                <a:sym typeface="Roboto Light"/>
              </a:rPr>
              <a:t>, </a:t>
            </a:r>
            <a:r>
              <a:rPr lang="en-GB" sz="1300">
                <a:latin typeface="Roboto Light"/>
                <a:ea typeface="Roboto Light"/>
                <a:cs typeface="Roboto Light"/>
                <a:sym typeface="Roboto Light"/>
              </a:rPr>
              <a:t>geopolitical power, tax income and fear of public debt.</a:t>
            </a:r>
            <a:endParaRPr sz="1300">
              <a:latin typeface="Roboto Light"/>
              <a:ea typeface="Roboto Light"/>
              <a:cs typeface="Roboto Light"/>
              <a:sym typeface="Roboto Light"/>
            </a:endParaRPr>
          </a:p>
          <a:p>
            <a:pPr indent="0" lvl="0" marL="0" rtl="0" algn="l">
              <a:lnSpc>
                <a:spcPct val="115000"/>
              </a:lnSpc>
              <a:spcBef>
                <a:spcPts val="1000"/>
              </a:spcBef>
              <a:spcAft>
                <a:spcPts val="1000"/>
              </a:spcAft>
              <a:buClr>
                <a:srgbClr val="000000"/>
              </a:buClr>
              <a:buSzPts val="900"/>
              <a:buFont typeface="Arial"/>
              <a:buNone/>
            </a:pPr>
            <a:r>
              <a:rPr lang="en-GB" sz="1300">
                <a:latin typeface="Roboto Light"/>
                <a:ea typeface="Roboto Light"/>
                <a:cs typeface="Roboto Light"/>
                <a:sym typeface="Roboto Light"/>
              </a:rPr>
              <a:t>How could economies end these structural dependencies upon endless growth? </a:t>
            </a:r>
            <a:br>
              <a:rPr lang="en-GB" sz="1300">
                <a:latin typeface="Roboto Light"/>
                <a:ea typeface="Roboto Light"/>
                <a:cs typeface="Roboto Light"/>
                <a:sym typeface="Roboto Light"/>
              </a:rPr>
            </a:br>
            <a:br>
              <a:rPr lang="en-GB" sz="1300">
                <a:latin typeface="Roboto Light"/>
                <a:ea typeface="Roboto Light"/>
                <a:cs typeface="Roboto Light"/>
                <a:sym typeface="Roboto Light"/>
              </a:rPr>
            </a:br>
            <a:r>
              <a:rPr lang="en-GB" sz="1300">
                <a:latin typeface="Roboto Light"/>
                <a:ea typeface="Roboto Light"/>
                <a:cs typeface="Roboto Light"/>
                <a:sym typeface="Roboto Light"/>
              </a:rPr>
              <a:t>What would need to change to make that possible? </a:t>
            </a:r>
            <a:endParaRPr sz="1300">
              <a:latin typeface="Roboto Light"/>
              <a:ea typeface="Roboto Light"/>
              <a:cs typeface="Roboto Light"/>
              <a:sym typeface="Roboto Light"/>
            </a:endParaRPr>
          </a:p>
        </p:txBody>
      </p:sp>
      <p:pic>
        <p:nvPicPr>
          <p:cNvPr id="473" name="Google Shape;473;p51"/>
          <p:cNvPicPr preferRelativeResize="0"/>
          <p:nvPr/>
        </p:nvPicPr>
        <p:blipFill>
          <a:blip r:embed="rId4">
            <a:alphaModFix/>
          </a:blip>
          <a:stretch>
            <a:fillRect/>
          </a:stretch>
        </p:blipFill>
        <p:spPr>
          <a:xfrm>
            <a:off x="580372" y="1948933"/>
            <a:ext cx="1979405" cy="1385564"/>
          </a:xfrm>
          <a:prstGeom prst="rect">
            <a:avLst/>
          </a:prstGeom>
          <a:noFill/>
          <a:ln>
            <a:noFill/>
          </a:ln>
        </p:spPr>
      </p:pic>
      <p:sp>
        <p:nvSpPr>
          <p:cNvPr id="474" name="Google Shape;474;p51"/>
          <p:cNvSpPr/>
          <p:nvPr/>
        </p:nvSpPr>
        <p:spPr>
          <a:xfrm>
            <a:off x="2821063" y="1270634"/>
            <a:ext cx="579900" cy="110700"/>
          </a:xfrm>
          <a:prstGeom prst="rightArrow">
            <a:avLst>
              <a:gd fmla="val 50000" name="adj1"/>
              <a:gd fmla="val 77287" name="adj2"/>
            </a:avLst>
          </a:prstGeom>
          <a:solidFill>
            <a:srgbClr val="000000"/>
          </a:solidFill>
          <a:ln cap="flat" cmpd="sng" w="9525">
            <a:solidFill>
              <a:srgbClr val="000000"/>
            </a:solidFill>
            <a:prstDash val="solid"/>
            <a:round/>
            <a:headEnd len="sm" w="sm" type="none"/>
            <a:tailEnd len="sm" w="sm" type="none"/>
          </a:ln>
        </p:spPr>
        <p:txBody>
          <a:bodyPr anchorCtr="0" anchor="ctr" bIns="72850" lIns="72850" spcFirstLastPara="1" rIns="72850" wrap="square" tIns="72850">
            <a:noAutofit/>
          </a:bodyPr>
          <a:lstStyle/>
          <a:p>
            <a:pPr indent="0" lvl="0" marL="0" rtl="0" algn="l">
              <a:spcBef>
                <a:spcPts val="0"/>
              </a:spcBef>
              <a:spcAft>
                <a:spcPts val="0"/>
              </a:spcAft>
              <a:buNone/>
            </a:pPr>
            <a:r>
              <a:t/>
            </a:r>
            <a:endParaRPr/>
          </a:p>
        </p:txBody>
      </p:sp>
      <p:sp>
        <p:nvSpPr>
          <p:cNvPr id="475" name="Google Shape;475;p51"/>
          <p:cNvSpPr txBox="1"/>
          <p:nvPr/>
        </p:nvSpPr>
        <p:spPr>
          <a:xfrm>
            <a:off x="6875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from</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growth-addicted</a:t>
            </a:r>
            <a:endParaRPr b="1" sz="1600">
              <a:latin typeface="Roboto"/>
              <a:ea typeface="Roboto"/>
              <a:cs typeface="Roboto"/>
              <a:sym typeface="Roboto"/>
            </a:endParaRPr>
          </a:p>
        </p:txBody>
      </p:sp>
      <p:sp>
        <p:nvSpPr>
          <p:cNvPr id="476" name="Google Shape;476;p51"/>
          <p:cNvSpPr txBox="1"/>
          <p:nvPr/>
        </p:nvSpPr>
        <p:spPr>
          <a:xfrm>
            <a:off x="3609725" y="1061225"/>
            <a:ext cx="1924800" cy="55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100"/>
              <a:buFont typeface="Arial"/>
              <a:buNone/>
            </a:pPr>
            <a:r>
              <a:rPr lang="en-GB" sz="1600">
                <a:latin typeface="Roboto Light"/>
                <a:ea typeface="Roboto Light"/>
                <a:cs typeface="Roboto Light"/>
                <a:sym typeface="Roboto Light"/>
              </a:rPr>
              <a:t>to</a:t>
            </a:r>
            <a:endParaRPr sz="1600">
              <a:latin typeface="Roboto Light"/>
              <a:ea typeface="Roboto Light"/>
              <a:cs typeface="Roboto Light"/>
              <a:sym typeface="Roboto Light"/>
            </a:endParaRPr>
          </a:p>
          <a:p>
            <a:pPr indent="0" lvl="0" marL="0" marR="0" rtl="0" algn="ctr">
              <a:lnSpc>
                <a:spcPct val="100000"/>
              </a:lnSpc>
              <a:spcBef>
                <a:spcPts val="500"/>
              </a:spcBef>
              <a:spcAft>
                <a:spcPts val="0"/>
              </a:spcAft>
              <a:buClr>
                <a:schemeClr val="dk1"/>
              </a:buClr>
              <a:buSzPts val="1100"/>
              <a:buFont typeface="Arial"/>
              <a:buNone/>
            </a:pPr>
            <a:r>
              <a:rPr b="1" lang="en-GB" sz="1600">
                <a:latin typeface="Roboto"/>
                <a:ea typeface="Roboto"/>
                <a:cs typeface="Roboto"/>
                <a:sym typeface="Roboto"/>
              </a:rPr>
              <a:t>growth agnostic</a:t>
            </a:r>
            <a:endParaRPr b="1" sz="1600">
              <a:latin typeface="Roboto"/>
              <a:ea typeface="Roboto"/>
              <a:cs typeface="Roboto"/>
              <a:sym typeface="Roboto"/>
            </a:endParaRPr>
          </a:p>
        </p:txBody>
      </p:sp>
      <p:pic>
        <p:nvPicPr>
          <p:cNvPr descr="A picture containing icon&#10;&#10;Description automatically generated" id="477" name="Google Shape;477;p51">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Print</a:t>
            </a:r>
            <a:r>
              <a:rPr lang="en-GB" sz="2100">
                <a:solidFill>
                  <a:schemeClr val="dk1"/>
                </a:solidFill>
                <a:latin typeface="Roboto Light"/>
                <a:ea typeface="Roboto Light"/>
                <a:cs typeface="Roboto Light"/>
                <a:sym typeface="Roboto Light"/>
              </a:rPr>
              <a:t> this A4 page and turn the seven ways into a </a:t>
            </a:r>
            <a:r>
              <a:rPr b="1" lang="en-GB" sz="2100">
                <a:solidFill>
                  <a:schemeClr val="dk1"/>
                </a:solidFill>
                <a:latin typeface="Roboto"/>
                <a:ea typeface="Roboto"/>
                <a:cs typeface="Roboto"/>
                <a:sym typeface="Roboto"/>
              </a:rPr>
              <a:t>zine</a:t>
            </a:r>
            <a:r>
              <a:rPr lang="en-GB" sz="2100">
                <a:solidFill>
                  <a:schemeClr val="dk1"/>
                </a:solidFill>
                <a:latin typeface="Roboto Light"/>
                <a:ea typeface="Roboto Light"/>
                <a:cs typeface="Roboto Light"/>
                <a:sym typeface="Roboto Light"/>
              </a:rPr>
              <a:t> booklet; something you can keep, make with others or share with others.</a:t>
            </a:r>
            <a:endParaRPr sz="2100">
              <a:solidFill>
                <a:schemeClr val="dk1"/>
              </a:solidFill>
              <a:latin typeface="Roboto Light"/>
              <a:ea typeface="Roboto Light"/>
              <a:cs typeface="Roboto Light"/>
              <a:sym typeface="Roboto Light"/>
            </a:endParaRPr>
          </a:p>
        </p:txBody>
      </p:sp>
      <p:pic>
        <p:nvPicPr>
          <p:cNvPr id="483" name="Google Shape;483;p52"/>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484" name="Google Shape;484;p5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485" name="Google Shape;485;p52"/>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486" name="Google Shape;486;p52"/>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487" name="Google Shape;487;p52"/>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488" name="Google Shape;488;p52">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pic>
        <p:nvPicPr>
          <p:cNvPr id="489" name="Google Shape;489;p52">
            <a:hlinkClick r:id="rId8"/>
          </p:cNvPr>
          <p:cNvPicPr preferRelativeResize="0"/>
          <p:nvPr/>
        </p:nvPicPr>
        <p:blipFill>
          <a:blip r:embed="rId9">
            <a:alphaModFix/>
          </a:blip>
          <a:stretch>
            <a:fillRect/>
          </a:stretch>
        </p:blipFill>
        <p:spPr>
          <a:xfrm>
            <a:off x="4759198" y="486175"/>
            <a:ext cx="3851400" cy="41711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3"/>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Watch</a:t>
            </a:r>
            <a:r>
              <a:rPr lang="en-GB" sz="2100">
                <a:solidFill>
                  <a:schemeClr val="dk1"/>
                </a:solidFill>
                <a:latin typeface="Roboto Light"/>
                <a:ea typeface="Roboto Light"/>
                <a:cs typeface="Roboto Light"/>
                <a:sym typeface="Roboto Light"/>
              </a:rPr>
              <a:t> seven short video </a:t>
            </a:r>
            <a:r>
              <a:rPr b="1" lang="en-GB" sz="2100">
                <a:solidFill>
                  <a:schemeClr val="dk1"/>
                </a:solidFill>
                <a:latin typeface="Roboto"/>
                <a:ea typeface="Roboto"/>
                <a:cs typeface="Roboto"/>
                <a:sym typeface="Roboto"/>
              </a:rPr>
              <a:t>animations</a:t>
            </a:r>
            <a:r>
              <a:rPr lang="en-GB" sz="2100">
                <a:solidFill>
                  <a:schemeClr val="dk1"/>
                </a:solidFill>
                <a:latin typeface="Roboto Light"/>
                <a:ea typeface="Roboto Light"/>
                <a:cs typeface="Roboto Light"/>
                <a:sym typeface="Roboto Light"/>
              </a:rPr>
              <a:t> that summarise each of the Seven Ways. You might like to introduce these videos to others and discuss the questions in the previous slides.</a:t>
            </a:r>
            <a:endParaRPr sz="2100">
              <a:solidFill>
                <a:schemeClr val="dk1"/>
              </a:solidFill>
              <a:latin typeface="Roboto Light"/>
              <a:ea typeface="Roboto Light"/>
              <a:cs typeface="Roboto Light"/>
              <a:sym typeface="Roboto Light"/>
            </a:endParaRPr>
          </a:p>
        </p:txBody>
      </p:sp>
      <p:pic>
        <p:nvPicPr>
          <p:cNvPr id="495" name="Google Shape;495;p53"/>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496" name="Google Shape;496;p53"/>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497" name="Google Shape;497;p53"/>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498" name="Google Shape;498;p53"/>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499" name="Google Shape;499;p53"/>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id="500" name="Google Shape;500;p53">
            <a:hlinkClick r:id="rId6"/>
          </p:cNvPr>
          <p:cNvPicPr preferRelativeResize="0"/>
          <p:nvPr/>
        </p:nvPicPr>
        <p:blipFill>
          <a:blip r:embed="rId7">
            <a:alphaModFix/>
          </a:blip>
          <a:stretch>
            <a:fillRect/>
          </a:stretch>
        </p:blipFill>
        <p:spPr>
          <a:xfrm>
            <a:off x="4759201" y="486175"/>
            <a:ext cx="3851400" cy="4171151"/>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501" name="Google Shape;501;p53">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54">
            <a:hlinkClick r:id="rId3"/>
          </p:cNvPr>
          <p:cNvPicPr preferRelativeResize="0"/>
          <p:nvPr/>
        </p:nvPicPr>
        <p:blipFill>
          <a:blip r:embed="rId4">
            <a:alphaModFix/>
          </a:blip>
          <a:stretch>
            <a:fillRect/>
          </a:stretch>
        </p:blipFill>
        <p:spPr>
          <a:xfrm>
            <a:off x="4759201" y="486175"/>
            <a:ext cx="3851400" cy="4171151"/>
          </a:xfrm>
          <a:prstGeom prst="rect">
            <a:avLst/>
          </a:prstGeom>
          <a:noFill/>
          <a:ln>
            <a:noFill/>
          </a:ln>
          <a:effectLst>
            <a:outerShdw blurRad="57150" rotWithShape="0" algn="bl" dir="5400000" dist="19050">
              <a:srgbClr val="000000">
                <a:alpha val="50000"/>
              </a:srgbClr>
            </a:outerShdw>
          </a:effectLst>
        </p:spPr>
      </p:pic>
      <p:sp>
        <p:nvSpPr>
          <p:cNvPr id="507" name="Google Shape;507;p5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lang="en-GB" sz="2100">
                <a:solidFill>
                  <a:schemeClr val="dk1"/>
                </a:solidFill>
                <a:latin typeface="Roboto Light"/>
                <a:ea typeface="Roboto Light"/>
                <a:cs typeface="Roboto Light"/>
                <a:sym typeface="Roboto Light"/>
              </a:rPr>
              <a:t> this </a:t>
            </a:r>
            <a:r>
              <a:rPr b="1" lang="en-GB" sz="2100">
                <a:solidFill>
                  <a:schemeClr val="dk1"/>
                </a:solidFill>
                <a:latin typeface="Roboto"/>
                <a:ea typeface="Roboto"/>
                <a:cs typeface="Roboto"/>
                <a:sym typeface="Roboto"/>
              </a:rPr>
              <a:t>Miro</a:t>
            </a:r>
            <a:r>
              <a:rPr lang="en-GB" sz="2100">
                <a:solidFill>
                  <a:schemeClr val="dk1"/>
                </a:solidFill>
                <a:latin typeface="Roboto Light"/>
                <a:ea typeface="Roboto Light"/>
                <a:cs typeface="Roboto Light"/>
                <a:sym typeface="Roboto Light"/>
              </a:rPr>
              <a:t> world, created by Mona Ebdrup and Magda Petford, that has lots and lots of rich content relating to each of the chapters of the book Doughnut Economics.</a:t>
            </a:r>
            <a:endParaRPr b="1" sz="2100">
              <a:solidFill>
                <a:schemeClr val="dk1"/>
              </a:solidFill>
              <a:latin typeface="Roboto"/>
              <a:ea typeface="Roboto"/>
              <a:cs typeface="Roboto"/>
              <a:sym typeface="Roboto"/>
            </a:endParaRPr>
          </a:p>
        </p:txBody>
      </p:sp>
      <p:pic>
        <p:nvPicPr>
          <p:cNvPr id="508" name="Google Shape;508;p54"/>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09" name="Google Shape;509;p5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10" name="Google Shape;510;p54"/>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11" name="Google Shape;511;p54"/>
          <p:cNvSpPr txBox="1"/>
          <p:nvPr/>
        </p:nvSpPr>
        <p:spPr>
          <a:xfrm>
            <a:off x="1767800" y="457200"/>
            <a:ext cx="14325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a:t>
            </a:r>
            <a:r>
              <a:rPr b="1" lang="en-GB" sz="1700">
                <a:solidFill>
                  <a:schemeClr val="dk1"/>
                </a:solidFill>
                <a:latin typeface="Roboto"/>
                <a:ea typeface="Roboto"/>
                <a:cs typeface="Roboto"/>
                <a:sym typeface="Roboto"/>
              </a:rPr>
              <a:t>everal hours</a:t>
            </a:r>
            <a:endParaRPr b="1" i="0" sz="1700" u="none" cap="none" strike="noStrike">
              <a:solidFill>
                <a:schemeClr val="dk1"/>
              </a:solidFill>
              <a:latin typeface="Roboto"/>
              <a:ea typeface="Roboto"/>
              <a:cs typeface="Roboto"/>
              <a:sym typeface="Roboto"/>
            </a:endParaRPr>
          </a:p>
        </p:txBody>
      </p:sp>
      <p:pic>
        <p:nvPicPr>
          <p:cNvPr id="512" name="Google Shape;512;p54"/>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13" name="Google Shape;513;p54">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5"/>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Watch</a:t>
            </a:r>
            <a:r>
              <a:rPr lang="en-GB" sz="2100">
                <a:solidFill>
                  <a:schemeClr val="dk1"/>
                </a:solidFill>
                <a:latin typeface="Roboto Light"/>
                <a:ea typeface="Roboto Light"/>
                <a:cs typeface="Roboto Light"/>
                <a:sym typeface="Roboto Light"/>
              </a:rPr>
              <a:t> this </a:t>
            </a:r>
            <a:r>
              <a:rPr b="1" lang="en-GB" sz="2100">
                <a:solidFill>
                  <a:schemeClr val="dk1"/>
                </a:solidFill>
                <a:latin typeface="Roboto"/>
                <a:ea typeface="Roboto"/>
                <a:cs typeface="Roboto"/>
                <a:sym typeface="Roboto"/>
              </a:rPr>
              <a:t>video</a:t>
            </a:r>
            <a:r>
              <a:rPr lang="en-GB" sz="2100">
                <a:solidFill>
                  <a:schemeClr val="dk1"/>
                </a:solidFill>
                <a:latin typeface="Roboto Light"/>
                <a:ea typeface="Roboto Light"/>
                <a:cs typeface="Roboto Light"/>
                <a:sym typeface="Roboto Light"/>
              </a:rPr>
              <a:t> introducing the Embedded Economy diagram (from chapter 2), including all the roles and relationships within the economy.</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sz="2100">
              <a:solidFill>
                <a:schemeClr val="dk1"/>
              </a:solidFill>
              <a:latin typeface="Roboto Light"/>
              <a:ea typeface="Roboto Light"/>
              <a:cs typeface="Roboto Light"/>
              <a:sym typeface="Roboto Light"/>
            </a:endParaRPr>
          </a:p>
        </p:txBody>
      </p:sp>
      <p:pic>
        <p:nvPicPr>
          <p:cNvPr id="519" name="Google Shape;519;p55"/>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520" name="Google Shape;520;p5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21" name="Google Shape;521;p55"/>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522" name="Google Shape;522;p55"/>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523" name="Google Shape;523;p55"/>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id="524" name="Google Shape;524;p55">
            <a:hlinkClick r:id="rId6"/>
          </p:cNvPr>
          <p:cNvPicPr preferRelativeResize="0"/>
          <p:nvPr/>
        </p:nvPicPr>
        <p:blipFill>
          <a:blip r:embed="rId7">
            <a:alphaModFix/>
          </a:blip>
          <a:stretch>
            <a:fillRect/>
          </a:stretch>
        </p:blipFill>
        <p:spPr>
          <a:xfrm>
            <a:off x="4759200" y="486175"/>
            <a:ext cx="3851400" cy="417116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525" name="Google Shape;525;p55">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56">
            <a:hlinkClick r:id="rId3"/>
          </p:cNvPr>
          <p:cNvPicPr preferRelativeResize="0"/>
          <p:nvPr/>
        </p:nvPicPr>
        <p:blipFill>
          <a:blip r:embed="rId4">
            <a:alphaModFix/>
          </a:blip>
          <a:stretch>
            <a:fillRect/>
          </a:stretch>
        </p:blipFill>
        <p:spPr>
          <a:xfrm>
            <a:off x="4759200" y="486175"/>
            <a:ext cx="3851400" cy="4171162"/>
          </a:xfrm>
          <a:prstGeom prst="rect">
            <a:avLst/>
          </a:prstGeom>
          <a:noFill/>
          <a:ln>
            <a:noFill/>
          </a:ln>
          <a:effectLst>
            <a:outerShdw blurRad="57150" rotWithShape="0" algn="bl" dir="5400000" dist="19050">
              <a:srgbClr val="000000">
                <a:alpha val="50000"/>
              </a:srgbClr>
            </a:outerShdw>
          </a:effectLst>
        </p:spPr>
      </p:pic>
      <p:sp>
        <p:nvSpPr>
          <p:cNvPr id="531" name="Google Shape;531;p56"/>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Watch</a:t>
            </a:r>
            <a:r>
              <a:rPr lang="en-GB" sz="2100">
                <a:solidFill>
                  <a:schemeClr val="dk1"/>
                </a:solidFill>
                <a:latin typeface="Roboto Light"/>
                <a:ea typeface="Roboto Light"/>
                <a:cs typeface="Roboto Light"/>
                <a:sym typeface="Roboto Light"/>
              </a:rPr>
              <a:t> this fun Puppet Rap Battle </a:t>
            </a:r>
            <a:r>
              <a:rPr b="1" lang="en-GB" sz="2100">
                <a:solidFill>
                  <a:schemeClr val="dk1"/>
                </a:solidFill>
                <a:latin typeface="Roboto"/>
                <a:ea typeface="Roboto"/>
                <a:cs typeface="Roboto"/>
                <a:sym typeface="Roboto"/>
              </a:rPr>
              <a:t>video</a:t>
            </a:r>
            <a:r>
              <a:rPr lang="en-GB" sz="2100">
                <a:solidFill>
                  <a:schemeClr val="dk1"/>
                </a:solidFill>
                <a:latin typeface="Roboto Light"/>
                <a:ea typeface="Roboto Light"/>
                <a:cs typeface="Roboto Light"/>
                <a:sym typeface="Roboto Light"/>
              </a:rPr>
              <a:t> about assumptions behind economics’ model of humanity ‘Rational Economic Man’ (from chapter 3).</a:t>
            </a:r>
            <a:endParaRPr sz="2100">
              <a:solidFill>
                <a:schemeClr val="dk1"/>
              </a:solidFill>
              <a:latin typeface="Roboto Light"/>
              <a:ea typeface="Roboto Light"/>
              <a:cs typeface="Roboto Light"/>
              <a:sym typeface="Roboto Light"/>
            </a:endParaRPr>
          </a:p>
        </p:txBody>
      </p:sp>
      <p:pic>
        <p:nvPicPr>
          <p:cNvPr id="532" name="Google Shape;532;p56"/>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33" name="Google Shape;533;p5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34" name="Google Shape;534;p56"/>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35" name="Google Shape;535;p56"/>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536" name="Google Shape;536;p56"/>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37" name="Google Shape;537;p56">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30"/>
          <p:cNvSpPr txBox="1"/>
          <p:nvPr/>
        </p:nvSpPr>
        <p:spPr>
          <a:xfrm>
            <a:off x="1219200" y="381000"/>
            <a:ext cx="7467600" cy="45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Roboto"/>
              <a:buNone/>
            </a:pPr>
            <a:r>
              <a:rPr b="1" lang="en-GB" sz="3200">
                <a:solidFill>
                  <a:schemeClr val="dk1"/>
                </a:solidFill>
                <a:latin typeface="Roboto"/>
                <a:ea typeface="Roboto"/>
                <a:cs typeface="Roboto"/>
                <a:sym typeface="Roboto"/>
              </a:rPr>
              <a:t>What do we mean by ‘communities’? *</a:t>
            </a:r>
            <a:endParaRPr b="1" i="0" sz="3200" u="none" cap="none" strike="noStrike">
              <a:solidFill>
                <a:schemeClr val="dk1"/>
              </a:solidFill>
              <a:latin typeface="Roboto"/>
              <a:ea typeface="Roboto"/>
              <a:cs typeface="Roboto"/>
              <a:sym typeface="Roboto"/>
            </a:endParaRPr>
          </a:p>
        </p:txBody>
      </p:sp>
      <p:sp>
        <p:nvSpPr>
          <p:cNvPr id="161" name="Google Shape;161;p3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sp>
        <p:nvSpPr>
          <p:cNvPr id="162" name="Google Shape;162;p30"/>
          <p:cNvSpPr txBox="1"/>
          <p:nvPr/>
        </p:nvSpPr>
        <p:spPr>
          <a:xfrm>
            <a:off x="6428200" y="3635459"/>
            <a:ext cx="2467500" cy="802800"/>
          </a:xfrm>
          <a:prstGeom prst="rect">
            <a:avLst/>
          </a:prstGeom>
          <a:noFill/>
          <a:ln>
            <a:noFill/>
          </a:ln>
        </p:spPr>
        <p:txBody>
          <a:bodyPr anchorCtr="0" anchor="ctr" bIns="36000" lIns="0" spcFirstLastPara="1" rIns="0" wrap="square" tIns="108000">
            <a:spAutoFit/>
          </a:bodyPr>
          <a:lstStyle/>
          <a:p>
            <a:pPr indent="0" lvl="0" marL="0" marR="0" rtl="0" algn="ctr">
              <a:lnSpc>
                <a:spcPct val="114285"/>
              </a:lnSpc>
              <a:spcBef>
                <a:spcPts val="0"/>
              </a:spcBef>
              <a:spcAft>
                <a:spcPts val="0"/>
              </a:spcAft>
              <a:buClr>
                <a:srgbClr val="000000"/>
              </a:buClr>
              <a:buSzPts val="2100"/>
              <a:buFont typeface="Roboto Light"/>
              <a:buNone/>
            </a:pPr>
            <a:r>
              <a:rPr lang="en-GB" sz="1300">
                <a:latin typeface="Roboto Light"/>
                <a:ea typeface="Roboto Light"/>
                <a:cs typeface="Roboto Light"/>
                <a:sym typeface="Roboto Light"/>
              </a:rPr>
              <a:t>Connecting and learning with </a:t>
            </a:r>
            <a:r>
              <a:rPr lang="en-GB" sz="1300">
                <a:latin typeface="Roboto Light"/>
                <a:ea typeface="Roboto Light"/>
                <a:cs typeface="Roboto Light"/>
                <a:sym typeface="Roboto Light"/>
              </a:rPr>
              <a:t>people applying the ideas in all sorts of places and contexts</a:t>
            </a:r>
            <a:endParaRPr b="0" i="0" sz="1300" u="none" cap="none" strike="noStrike">
              <a:solidFill>
                <a:srgbClr val="000000"/>
              </a:solidFill>
              <a:latin typeface="Roboto Light"/>
              <a:ea typeface="Roboto Light"/>
              <a:cs typeface="Roboto Light"/>
              <a:sym typeface="Roboto Light"/>
            </a:endParaRPr>
          </a:p>
        </p:txBody>
      </p:sp>
      <p:sp>
        <p:nvSpPr>
          <p:cNvPr id="163" name="Google Shape;163;p30"/>
          <p:cNvSpPr txBox="1"/>
          <p:nvPr/>
        </p:nvSpPr>
        <p:spPr>
          <a:xfrm>
            <a:off x="298325" y="3635469"/>
            <a:ext cx="1649400" cy="802800"/>
          </a:xfrm>
          <a:prstGeom prst="rect">
            <a:avLst/>
          </a:prstGeom>
          <a:noFill/>
          <a:ln>
            <a:noFill/>
          </a:ln>
        </p:spPr>
        <p:txBody>
          <a:bodyPr anchorCtr="0" anchor="ctr" bIns="36000" lIns="0" spcFirstLastPara="1" rIns="0" wrap="square" tIns="108000">
            <a:spAutoFit/>
          </a:bodyPr>
          <a:lstStyle/>
          <a:p>
            <a:pPr indent="0" lvl="0" marL="0" marR="0" rtl="0" algn="ctr">
              <a:lnSpc>
                <a:spcPct val="114285"/>
              </a:lnSpc>
              <a:spcBef>
                <a:spcPts val="0"/>
              </a:spcBef>
              <a:spcAft>
                <a:spcPts val="0"/>
              </a:spcAft>
              <a:buClr>
                <a:srgbClr val="000000"/>
              </a:buClr>
              <a:buSzPts val="2100"/>
              <a:buFont typeface="Roboto Light"/>
              <a:buNone/>
            </a:pPr>
            <a:r>
              <a:rPr lang="en-GB" sz="1300">
                <a:solidFill>
                  <a:srgbClr val="000000"/>
                </a:solidFill>
                <a:latin typeface="Roboto Light"/>
                <a:ea typeface="Roboto Light"/>
                <a:cs typeface="Roboto Light"/>
                <a:sym typeface="Roboto Light"/>
              </a:rPr>
              <a:t>Learning about the ideas &amp; taking action in your life &amp; home</a:t>
            </a:r>
            <a:endParaRPr b="0" i="0" sz="1300" u="none" cap="none" strike="noStrike">
              <a:solidFill>
                <a:srgbClr val="000000"/>
              </a:solidFill>
              <a:latin typeface="Roboto Light"/>
              <a:ea typeface="Roboto Light"/>
              <a:cs typeface="Roboto Light"/>
              <a:sym typeface="Roboto Light"/>
            </a:endParaRPr>
          </a:p>
        </p:txBody>
      </p:sp>
      <p:sp>
        <p:nvSpPr>
          <p:cNvPr id="164" name="Google Shape;164;p30"/>
          <p:cNvSpPr txBox="1"/>
          <p:nvPr/>
        </p:nvSpPr>
        <p:spPr>
          <a:xfrm>
            <a:off x="3989025" y="3635459"/>
            <a:ext cx="2268300" cy="802800"/>
          </a:xfrm>
          <a:prstGeom prst="rect">
            <a:avLst/>
          </a:prstGeom>
          <a:noFill/>
          <a:ln>
            <a:noFill/>
          </a:ln>
        </p:spPr>
        <p:txBody>
          <a:bodyPr anchorCtr="0" anchor="ctr" bIns="36000" lIns="0" spcFirstLastPara="1" rIns="0" wrap="square" tIns="108000">
            <a:spAutoFit/>
          </a:bodyPr>
          <a:lstStyle/>
          <a:p>
            <a:pPr indent="0" lvl="0" marL="0" marR="0" rtl="0" algn="ctr">
              <a:lnSpc>
                <a:spcPct val="114285"/>
              </a:lnSpc>
              <a:spcBef>
                <a:spcPts val="0"/>
              </a:spcBef>
              <a:spcAft>
                <a:spcPts val="0"/>
              </a:spcAft>
              <a:buClr>
                <a:srgbClr val="000000"/>
              </a:buClr>
              <a:buSzPts val="2100"/>
              <a:buFont typeface="Roboto Light"/>
              <a:buNone/>
            </a:pPr>
            <a:r>
              <a:rPr lang="en-GB" sz="1300">
                <a:latin typeface="Roboto Light"/>
                <a:ea typeface="Roboto Light"/>
                <a:cs typeface="Roboto Light"/>
                <a:sym typeface="Roboto Light"/>
              </a:rPr>
              <a:t>Connecting with others over wider scales to work towards deeper systemic change</a:t>
            </a:r>
            <a:endParaRPr b="0" i="0" sz="1300" u="none" cap="none" strike="noStrike">
              <a:solidFill>
                <a:srgbClr val="000000"/>
              </a:solidFill>
              <a:latin typeface="Roboto Light"/>
              <a:ea typeface="Roboto Light"/>
              <a:cs typeface="Roboto Light"/>
              <a:sym typeface="Roboto Light"/>
            </a:endParaRPr>
          </a:p>
        </p:txBody>
      </p:sp>
      <p:sp>
        <p:nvSpPr>
          <p:cNvPr id="165" name="Google Shape;165;p30"/>
          <p:cNvSpPr txBox="1"/>
          <p:nvPr/>
        </p:nvSpPr>
        <p:spPr>
          <a:xfrm>
            <a:off x="2236375" y="3635469"/>
            <a:ext cx="1476000" cy="802800"/>
          </a:xfrm>
          <a:prstGeom prst="rect">
            <a:avLst/>
          </a:prstGeom>
          <a:noFill/>
          <a:ln>
            <a:noFill/>
          </a:ln>
        </p:spPr>
        <p:txBody>
          <a:bodyPr anchorCtr="0" anchor="ctr" bIns="36000" lIns="0" spcFirstLastPara="1" rIns="0" wrap="square" tIns="108000">
            <a:spAutoFit/>
          </a:bodyPr>
          <a:lstStyle/>
          <a:p>
            <a:pPr indent="0" lvl="0" marL="0" marR="0" rtl="0" algn="ctr">
              <a:lnSpc>
                <a:spcPct val="114285"/>
              </a:lnSpc>
              <a:spcBef>
                <a:spcPts val="0"/>
              </a:spcBef>
              <a:spcAft>
                <a:spcPts val="0"/>
              </a:spcAft>
              <a:buClr>
                <a:srgbClr val="000000"/>
              </a:buClr>
              <a:buSzPts val="2100"/>
              <a:buFont typeface="Roboto Light"/>
              <a:buNone/>
            </a:pPr>
            <a:r>
              <a:rPr lang="en-GB" sz="1300">
                <a:solidFill>
                  <a:srgbClr val="000000"/>
                </a:solidFill>
                <a:latin typeface="Roboto Light"/>
                <a:ea typeface="Roboto Light"/>
                <a:cs typeface="Roboto Light"/>
                <a:sym typeface="Roboto Light"/>
              </a:rPr>
              <a:t>Connecting and taking action with neighbours locally</a:t>
            </a:r>
            <a:endParaRPr b="0" i="0" sz="1300" u="none" cap="none" strike="noStrike">
              <a:solidFill>
                <a:srgbClr val="000000"/>
              </a:solidFill>
              <a:latin typeface="Roboto Light"/>
              <a:ea typeface="Roboto Light"/>
              <a:cs typeface="Roboto Light"/>
              <a:sym typeface="Roboto Light"/>
            </a:endParaRPr>
          </a:p>
        </p:txBody>
      </p:sp>
      <p:sp>
        <p:nvSpPr>
          <p:cNvPr id="166" name="Google Shape;166;p30"/>
          <p:cNvSpPr/>
          <p:nvPr/>
        </p:nvSpPr>
        <p:spPr>
          <a:xfrm>
            <a:off x="298325" y="1226484"/>
            <a:ext cx="8547300" cy="19995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0"/>
          <p:cNvSpPr/>
          <p:nvPr/>
        </p:nvSpPr>
        <p:spPr>
          <a:xfrm>
            <a:off x="298325" y="1348259"/>
            <a:ext cx="6968400" cy="17559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0"/>
          <p:cNvSpPr/>
          <p:nvPr/>
        </p:nvSpPr>
        <p:spPr>
          <a:xfrm>
            <a:off x="298325" y="1451809"/>
            <a:ext cx="5511300" cy="15486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0"/>
          <p:cNvSpPr/>
          <p:nvPr/>
        </p:nvSpPr>
        <p:spPr>
          <a:xfrm>
            <a:off x="298325" y="1528859"/>
            <a:ext cx="4365600" cy="13947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0"/>
          <p:cNvSpPr/>
          <p:nvPr/>
        </p:nvSpPr>
        <p:spPr>
          <a:xfrm>
            <a:off x="298325" y="1696984"/>
            <a:ext cx="2467500" cy="10584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298325" y="1793399"/>
            <a:ext cx="1521900" cy="865500"/>
          </a:xfrm>
          <a:prstGeom prst="ellipse">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0"/>
          <p:cNvSpPr txBox="1"/>
          <p:nvPr/>
        </p:nvSpPr>
        <p:spPr>
          <a:xfrm>
            <a:off x="1943741" y="1994458"/>
            <a:ext cx="675300" cy="4635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000000"/>
              </a:buClr>
              <a:buSzPts val="2100"/>
              <a:buFont typeface="Roboto Light"/>
              <a:buNone/>
            </a:pPr>
            <a:r>
              <a:rPr lang="en-GB" sz="1900">
                <a:solidFill>
                  <a:srgbClr val="000000"/>
                </a:solidFill>
                <a:latin typeface="Roboto Light"/>
                <a:ea typeface="Roboto Light"/>
                <a:cs typeface="Roboto Light"/>
                <a:sym typeface="Roboto Light"/>
              </a:rPr>
              <a:t>Street</a:t>
            </a:r>
            <a:endParaRPr b="0" i="0" sz="1900" u="none" cap="none" strike="noStrike">
              <a:solidFill>
                <a:srgbClr val="000000"/>
              </a:solidFill>
              <a:latin typeface="Roboto Light"/>
              <a:ea typeface="Roboto Light"/>
              <a:cs typeface="Roboto Light"/>
              <a:sym typeface="Roboto Light"/>
            </a:endParaRPr>
          </a:p>
        </p:txBody>
      </p:sp>
      <p:sp>
        <p:nvSpPr>
          <p:cNvPr id="173" name="Google Shape;173;p30"/>
          <p:cNvSpPr txBox="1"/>
          <p:nvPr/>
        </p:nvSpPr>
        <p:spPr>
          <a:xfrm>
            <a:off x="7483598" y="1994459"/>
            <a:ext cx="1028700" cy="4635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2100"/>
              <a:buFont typeface="Roboto Light"/>
              <a:buNone/>
            </a:pPr>
            <a:r>
              <a:rPr lang="en-GB" sz="1900">
                <a:latin typeface="Roboto Light"/>
                <a:ea typeface="Roboto Light"/>
                <a:cs typeface="Roboto Light"/>
                <a:sym typeface="Roboto Light"/>
              </a:rPr>
              <a:t>Global</a:t>
            </a:r>
            <a:endParaRPr b="0" i="0" sz="1900" u="none" cap="none" strike="noStrike">
              <a:solidFill>
                <a:srgbClr val="000000"/>
              </a:solidFill>
              <a:latin typeface="Roboto Light"/>
              <a:ea typeface="Roboto Light"/>
              <a:cs typeface="Roboto Light"/>
              <a:sym typeface="Roboto Light"/>
            </a:endParaRPr>
          </a:p>
        </p:txBody>
      </p:sp>
      <p:sp>
        <p:nvSpPr>
          <p:cNvPr id="174" name="Google Shape;174;p30"/>
          <p:cNvSpPr txBox="1"/>
          <p:nvPr/>
        </p:nvSpPr>
        <p:spPr>
          <a:xfrm>
            <a:off x="458775" y="1994458"/>
            <a:ext cx="1200900" cy="4635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000000"/>
              </a:buClr>
              <a:buSzPts val="2100"/>
              <a:buFont typeface="Roboto Light"/>
              <a:buNone/>
            </a:pPr>
            <a:r>
              <a:rPr lang="en-GB" sz="1900">
                <a:solidFill>
                  <a:srgbClr val="000000"/>
                </a:solidFill>
                <a:latin typeface="Roboto Light"/>
                <a:ea typeface="Roboto Light"/>
                <a:cs typeface="Roboto Light"/>
                <a:sym typeface="Roboto Light"/>
              </a:rPr>
              <a:t>Household</a:t>
            </a:r>
            <a:endParaRPr b="0" i="0" sz="1900" u="none" cap="none" strike="noStrike">
              <a:solidFill>
                <a:srgbClr val="000000"/>
              </a:solidFill>
              <a:latin typeface="Roboto Light"/>
              <a:ea typeface="Roboto Light"/>
              <a:cs typeface="Roboto Light"/>
              <a:sym typeface="Roboto Light"/>
            </a:endParaRPr>
          </a:p>
        </p:txBody>
      </p:sp>
      <p:sp>
        <p:nvSpPr>
          <p:cNvPr id="175" name="Google Shape;175;p30"/>
          <p:cNvSpPr txBox="1"/>
          <p:nvPr/>
        </p:nvSpPr>
        <p:spPr>
          <a:xfrm>
            <a:off x="4811733" y="1897409"/>
            <a:ext cx="621300" cy="6588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2100"/>
              <a:buFont typeface="Roboto Light"/>
              <a:buNone/>
            </a:pPr>
            <a:r>
              <a:rPr lang="en-GB" sz="1600">
                <a:latin typeface="Roboto Light"/>
                <a:ea typeface="Roboto Light"/>
                <a:cs typeface="Roboto Light"/>
                <a:sym typeface="Roboto Light"/>
              </a:rPr>
              <a:t>Town,</a:t>
            </a:r>
            <a:endParaRPr sz="1600">
              <a:latin typeface="Roboto Light"/>
              <a:ea typeface="Roboto Light"/>
              <a:cs typeface="Roboto Light"/>
              <a:sym typeface="Roboto Light"/>
            </a:endParaRPr>
          </a:p>
          <a:p>
            <a:pPr indent="0" lvl="0" marL="0" marR="0" rtl="0" algn="ctr">
              <a:lnSpc>
                <a:spcPct val="114285"/>
              </a:lnSpc>
              <a:spcBef>
                <a:spcPts val="0"/>
              </a:spcBef>
              <a:spcAft>
                <a:spcPts val="0"/>
              </a:spcAft>
              <a:buClr>
                <a:srgbClr val="000000"/>
              </a:buClr>
              <a:buSzPts val="2100"/>
              <a:buFont typeface="Roboto Light"/>
              <a:buNone/>
            </a:pPr>
            <a:r>
              <a:rPr lang="en-GB" sz="1600">
                <a:latin typeface="Roboto Light"/>
                <a:ea typeface="Roboto Light"/>
                <a:cs typeface="Roboto Light"/>
                <a:sym typeface="Roboto Light"/>
              </a:rPr>
              <a:t>City</a:t>
            </a:r>
            <a:endParaRPr sz="1600">
              <a:latin typeface="Roboto Light"/>
              <a:ea typeface="Roboto Light"/>
              <a:cs typeface="Roboto Light"/>
              <a:sym typeface="Roboto Light"/>
            </a:endParaRPr>
          </a:p>
        </p:txBody>
      </p:sp>
      <p:sp>
        <p:nvSpPr>
          <p:cNvPr id="176" name="Google Shape;176;p30"/>
          <p:cNvSpPr txBox="1"/>
          <p:nvPr/>
        </p:nvSpPr>
        <p:spPr>
          <a:xfrm>
            <a:off x="6091150" y="1897409"/>
            <a:ext cx="742500" cy="657600"/>
          </a:xfrm>
          <a:prstGeom prst="rect">
            <a:avLst/>
          </a:prstGeom>
          <a:noFill/>
          <a:ln>
            <a:noFill/>
          </a:ln>
        </p:spPr>
        <p:txBody>
          <a:bodyPr anchorCtr="0" anchor="ctr" bIns="0" lIns="0" spcFirstLastPara="1" rIns="0" wrap="square" tIns="0">
            <a:noAutofit/>
          </a:bodyPr>
          <a:lstStyle/>
          <a:p>
            <a:pPr indent="0" lvl="0" marL="0" marR="0" rtl="0" algn="ctr">
              <a:lnSpc>
                <a:spcPct val="114285"/>
              </a:lnSpc>
              <a:spcBef>
                <a:spcPts val="0"/>
              </a:spcBef>
              <a:spcAft>
                <a:spcPts val="0"/>
              </a:spcAft>
              <a:buClr>
                <a:srgbClr val="000000"/>
              </a:buClr>
              <a:buSzPts val="2100"/>
              <a:buFont typeface="Roboto Light"/>
              <a:buNone/>
            </a:pPr>
            <a:r>
              <a:rPr lang="en-GB" sz="1600">
                <a:solidFill>
                  <a:srgbClr val="000000"/>
                </a:solidFill>
                <a:latin typeface="Roboto Light"/>
                <a:ea typeface="Roboto Light"/>
                <a:cs typeface="Roboto Light"/>
                <a:sym typeface="Roboto Light"/>
              </a:rPr>
              <a:t>Region, Nation</a:t>
            </a:r>
            <a:endParaRPr b="0" i="0" sz="1600" u="none" cap="none" strike="noStrike">
              <a:solidFill>
                <a:srgbClr val="000000"/>
              </a:solidFill>
              <a:latin typeface="Roboto Light"/>
              <a:ea typeface="Roboto Light"/>
              <a:cs typeface="Roboto Light"/>
              <a:sym typeface="Roboto Light"/>
            </a:endParaRPr>
          </a:p>
        </p:txBody>
      </p:sp>
      <p:sp>
        <p:nvSpPr>
          <p:cNvPr id="177" name="Google Shape;177;p30"/>
          <p:cNvSpPr txBox="1"/>
          <p:nvPr/>
        </p:nvSpPr>
        <p:spPr>
          <a:xfrm>
            <a:off x="2868750" y="1994458"/>
            <a:ext cx="1697100" cy="4635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000000"/>
              </a:buClr>
              <a:buSzPts val="2100"/>
              <a:buFont typeface="Roboto Light"/>
              <a:buNone/>
            </a:pPr>
            <a:r>
              <a:rPr lang="en-GB" sz="1900">
                <a:solidFill>
                  <a:srgbClr val="000000"/>
                </a:solidFill>
                <a:latin typeface="Roboto Light"/>
                <a:ea typeface="Roboto Light"/>
                <a:cs typeface="Roboto Light"/>
                <a:sym typeface="Roboto Light"/>
              </a:rPr>
              <a:t>Neighbourhood</a:t>
            </a:r>
            <a:endParaRPr b="0" i="0" sz="1900" u="none" cap="none" strike="noStrike">
              <a:solidFill>
                <a:srgbClr val="000000"/>
              </a:solidFill>
              <a:latin typeface="Roboto Light"/>
              <a:ea typeface="Roboto Light"/>
              <a:cs typeface="Roboto Light"/>
              <a:sym typeface="Roboto Light"/>
            </a:endParaRPr>
          </a:p>
        </p:txBody>
      </p:sp>
      <p:cxnSp>
        <p:nvCxnSpPr>
          <p:cNvPr id="178" name="Google Shape;178;p30"/>
          <p:cNvCxnSpPr>
            <a:stCxn id="163" idx="0"/>
            <a:endCxn id="174" idx="2"/>
          </p:cNvCxnSpPr>
          <p:nvPr/>
        </p:nvCxnSpPr>
        <p:spPr>
          <a:xfrm rot="10800000">
            <a:off x="1059125" y="2457969"/>
            <a:ext cx="63900" cy="1177500"/>
          </a:xfrm>
          <a:prstGeom prst="straightConnector1">
            <a:avLst/>
          </a:prstGeom>
          <a:noFill/>
          <a:ln cap="flat" cmpd="sng" w="9525">
            <a:solidFill>
              <a:srgbClr val="595959"/>
            </a:solidFill>
            <a:prstDash val="solid"/>
            <a:round/>
            <a:headEnd len="med" w="med" type="none"/>
            <a:tailEnd len="med" w="med" type="triangle"/>
          </a:ln>
        </p:spPr>
      </p:cxnSp>
      <p:cxnSp>
        <p:nvCxnSpPr>
          <p:cNvPr id="179" name="Google Shape;179;p30"/>
          <p:cNvCxnSpPr>
            <a:stCxn id="165" idx="0"/>
            <a:endCxn id="172" idx="2"/>
          </p:cNvCxnSpPr>
          <p:nvPr/>
        </p:nvCxnSpPr>
        <p:spPr>
          <a:xfrm rot="10800000">
            <a:off x="2281375" y="2457969"/>
            <a:ext cx="693000" cy="1177500"/>
          </a:xfrm>
          <a:prstGeom prst="straightConnector1">
            <a:avLst/>
          </a:prstGeom>
          <a:noFill/>
          <a:ln cap="flat" cmpd="sng" w="9525">
            <a:solidFill>
              <a:srgbClr val="595959"/>
            </a:solidFill>
            <a:prstDash val="solid"/>
            <a:round/>
            <a:headEnd len="med" w="med" type="none"/>
            <a:tailEnd len="med" w="med" type="triangle"/>
          </a:ln>
        </p:spPr>
      </p:cxnSp>
      <p:cxnSp>
        <p:nvCxnSpPr>
          <p:cNvPr id="180" name="Google Shape;180;p30"/>
          <p:cNvCxnSpPr>
            <a:stCxn id="165" idx="0"/>
            <a:endCxn id="177" idx="2"/>
          </p:cNvCxnSpPr>
          <p:nvPr/>
        </p:nvCxnSpPr>
        <p:spPr>
          <a:xfrm flipH="1" rot="10800000">
            <a:off x="2974375" y="2457969"/>
            <a:ext cx="742800" cy="1177500"/>
          </a:xfrm>
          <a:prstGeom prst="straightConnector1">
            <a:avLst/>
          </a:prstGeom>
          <a:noFill/>
          <a:ln cap="flat" cmpd="sng" w="9525">
            <a:solidFill>
              <a:srgbClr val="595959"/>
            </a:solidFill>
            <a:prstDash val="solid"/>
            <a:round/>
            <a:headEnd len="med" w="med" type="none"/>
            <a:tailEnd len="med" w="med" type="triangle"/>
          </a:ln>
        </p:spPr>
      </p:cxnSp>
      <p:cxnSp>
        <p:nvCxnSpPr>
          <p:cNvPr id="181" name="Google Shape;181;p30"/>
          <p:cNvCxnSpPr>
            <a:stCxn id="164" idx="0"/>
            <a:endCxn id="175" idx="2"/>
          </p:cNvCxnSpPr>
          <p:nvPr/>
        </p:nvCxnSpPr>
        <p:spPr>
          <a:xfrm rot="10800000">
            <a:off x="5122275" y="2556359"/>
            <a:ext cx="900" cy="1079100"/>
          </a:xfrm>
          <a:prstGeom prst="straightConnector1">
            <a:avLst/>
          </a:prstGeom>
          <a:noFill/>
          <a:ln cap="flat" cmpd="sng" w="9525">
            <a:solidFill>
              <a:srgbClr val="595959"/>
            </a:solidFill>
            <a:prstDash val="solid"/>
            <a:round/>
            <a:headEnd len="med" w="med" type="none"/>
            <a:tailEnd len="med" w="med" type="triangle"/>
          </a:ln>
        </p:spPr>
      </p:cxnSp>
      <p:cxnSp>
        <p:nvCxnSpPr>
          <p:cNvPr id="182" name="Google Shape;182;p30"/>
          <p:cNvCxnSpPr>
            <a:stCxn id="164" idx="0"/>
            <a:endCxn id="176" idx="2"/>
          </p:cNvCxnSpPr>
          <p:nvPr/>
        </p:nvCxnSpPr>
        <p:spPr>
          <a:xfrm flipH="1" rot="10800000">
            <a:off x="5123175" y="2555159"/>
            <a:ext cx="1339200" cy="1080300"/>
          </a:xfrm>
          <a:prstGeom prst="straightConnector1">
            <a:avLst/>
          </a:prstGeom>
          <a:noFill/>
          <a:ln cap="flat" cmpd="sng" w="9525">
            <a:solidFill>
              <a:srgbClr val="595959"/>
            </a:solidFill>
            <a:prstDash val="solid"/>
            <a:round/>
            <a:headEnd len="med" w="med" type="none"/>
            <a:tailEnd len="med" w="med" type="triangle"/>
          </a:ln>
        </p:spPr>
      </p:cxnSp>
      <p:cxnSp>
        <p:nvCxnSpPr>
          <p:cNvPr id="183" name="Google Shape;183;p30"/>
          <p:cNvCxnSpPr>
            <a:stCxn id="162" idx="0"/>
            <a:endCxn id="173" idx="2"/>
          </p:cNvCxnSpPr>
          <p:nvPr/>
        </p:nvCxnSpPr>
        <p:spPr>
          <a:xfrm flipH="1" rot="10800000">
            <a:off x="7661950" y="2457959"/>
            <a:ext cx="336000" cy="1177500"/>
          </a:xfrm>
          <a:prstGeom prst="straightConnector1">
            <a:avLst/>
          </a:prstGeom>
          <a:noFill/>
          <a:ln cap="flat" cmpd="sng" w="9525">
            <a:solidFill>
              <a:srgbClr val="595959"/>
            </a:solidFill>
            <a:prstDash val="solid"/>
            <a:round/>
            <a:headEnd len="med" w="med" type="none"/>
            <a:tailEnd len="med" w="med" type="triangle"/>
          </a:ln>
        </p:spPr>
      </p:cxnSp>
      <p:sp>
        <p:nvSpPr>
          <p:cNvPr id="184" name="Google Shape;184;p30"/>
          <p:cNvSpPr txBox="1"/>
          <p:nvPr/>
        </p:nvSpPr>
        <p:spPr>
          <a:xfrm>
            <a:off x="2001150" y="4699854"/>
            <a:ext cx="5141700" cy="242100"/>
          </a:xfrm>
          <a:prstGeom prst="rect">
            <a:avLst/>
          </a:prstGeom>
          <a:noFill/>
          <a:ln>
            <a:noFill/>
          </a:ln>
        </p:spPr>
        <p:txBody>
          <a:bodyPr anchorCtr="0" anchor="ctr" bIns="36000" lIns="0" spcFirstLastPara="1" rIns="0" wrap="square" tIns="36000">
            <a:spAutoFit/>
          </a:bodyPr>
          <a:lstStyle/>
          <a:p>
            <a:pPr indent="0" lvl="0" marL="0" marR="0" rtl="0" algn="ctr">
              <a:lnSpc>
                <a:spcPct val="114285"/>
              </a:lnSpc>
              <a:spcBef>
                <a:spcPts val="0"/>
              </a:spcBef>
              <a:spcAft>
                <a:spcPts val="0"/>
              </a:spcAft>
              <a:buClr>
                <a:srgbClr val="000000"/>
              </a:buClr>
              <a:buSzPts val="2100"/>
              <a:buFont typeface="Roboto Light"/>
              <a:buNone/>
            </a:pPr>
            <a:r>
              <a:rPr lang="en-GB" sz="1100">
                <a:latin typeface="Roboto Light"/>
                <a:ea typeface="Roboto Light"/>
                <a:cs typeface="Roboto Light"/>
                <a:sym typeface="Roboto Light"/>
              </a:rPr>
              <a:t>* in the context of Doughnut Economics in action</a:t>
            </a:r>
            <a:endParaRPr b="0" i="0" sz="1100" u="none" cap="none" strike="noStrike">
              <a:solidFill>
                <a:srgbClr val="000000"/>
              </a:solidFill>
              <a:latin typeface="Roboto Light"/>
              <a:ea typeface="Roboto Light"/>
              <a:cs typeface="Roboto Light"/>
              <a:sym typeface="Roboto Light"/>
            </a:endParaRPr>
          </a:p>
        </p:txBody>
      </p:sp>
      <p:pic>
        <p:nvPicPr>
          <p:cNvPr descr="A picture containing icon&#10;&#10;Description automatically generated" id="185" name="Google Shape;185;p30">
            <a:hlinkClick action="ppaction://hlinksldjump" r:id="rId3"/>
          </p:cNvPr>
          <p:cNvPicPr preferRelativeResize="0"/>
          <p:nvPr/>
        </p:nvPicPr>
        <p:blipFill rotWithShape="1">
          <a:blip r:embed="rId4">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57">
            <a:hlinkClick r:id="rId3"/>
          </p:cNvPr>
          <p:cNvPicPr preferRelativeResize="0"/>
          <p:nvPr/>
        </p:nvPicPr>
        <p:blipFill>
          <a:blip r:embed="rId4">
            <a:alphaModFix/>
          </a:blip>
          <a:stretch>
            <a:fillRect/>
          </a:stretch>
        </p:blipFill>
        <p:spPr>
          <a:xfrm>
            <a:off x="4759200" y="486175"/>
            <a:ext cx="3851400" cy="4171156"/>
          </a:xfrm>
          <a:prstGeom prst="rect">
            <a:avLst/>
          </a:prstGeom>
          <a:noFill/>
          <a:ln>
            <a:noFill/>
          </a:ln>
          <a:effectLst>
            <a:outerShdw blurRad="57150" rotWithShape="0" algn="bl" dir="5400000" dist="19050">
              <a:srgbClr val="000000">
                <a:alpha val="50000"/>
              </a:srgbClr>
            </a:outerShdw>
          </a:effectLst>
        </p:spPr>
      </p:pic>
      <p:sp>
        <p:nvSpPr>
          <p:cNvPr id="543" name="Google Shape;543;p5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Watch</a:t>
            </a:r>
            <a:r>
              <a:rPr lang="en-GB" sz="2100">
                <a:solidFill>
                  <a:schemeClr val="dk1"/>
                </a:solidFill>
                <a:latin typeface="Roboto Light"/>
                <a:ea typeface="Roboto Light"/>
                <a:cs typeface="Roboto Light"/>
                <a:sym typeface="Roboto Light"/>
              </a:rPr>
              <a:t> these short </a:t>
            </a:r>
            <a:r>
              <a:rPr b="1" lang="en-GB" sz="2100">
                <a:solidFill>
                  <a:schemeClr val="dk1"/>
                </a:solidFill>
                <a:latin typeface="Roboto"/>
                <a:ea typeface="Roboto"/>
                <a:cs typeface="Roboto"/>
                <a:sym typeface="Roboto"/>
              </a:rPr>
              <a:t>videos</a:t>
            </a:r>
            <a:r>
              <a:rPr lang="en-GB" sz="2100">
                <a:solidFill>
                  <a:schemeClr val="dk1"/>
                </a:solidFill>
                <a:latin typeface="Roboto Light"/>
                <a:ea typeface="Roboto Light"/>
                <a:cs typeface="Roboto Light"/>
                <a:sym typeface="Roboto Light"/>
              </a:rPr>
              <a:t> introducing regenerative and distributive design - the two design dynamics needed to help get humanity into the Doughnut (from chapters 5 and 6).</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sz="2100">
              <a:solidFill>
                <a:schemeClr val="dk1"/>
              </a:solidFill>
              <a:latin typeface="Roboto Light"/>
              <a:ea typeface="Roboto Light"/>
              <a:cs typeface="Roboto Light"/>
              <a:sym typeface="Roboto Light"/>
            </a:endParaRPr>
          </a:p>
        </p:txBody>
      </p:sp>
      <p:pic>
        <p:nvPicPr>
          <p:cNvPr id="544" name="Google Shape;544;p57"/>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45" name="Google Shape;545;p5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46" name="Google Shape;546;p57"/>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47" name="Google Shape;547;p57"/>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548" name="Google Shape;548;p57"/>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49" name="Google Shape;549;p5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554" name="Shape 554"/>
        <p:cNvGrpSpPr/>
        <p:nvPr/>
      </p:nvGrpSpPr>
      <p:grpSpPr>
        <a:xfrm>
          <a:off x="0" y="0"/>
          <a:ext cx="0" cy="0"/>
          <a:chOff x="0" y="0"/>
          <a:chExt cx="0" cy="0"/>
        </a:xfrm>
      </p:grpSpPr>
      <p:sp>
        <p:nvSpPr>
          <p:cNvPr id="555" name="Google Shape;555;p58"/>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Medium"/>
                <a:ea typeface="Playfair Display Medium"/>
                <a:cs typeface="Playfair Display Medium"/>
                <a:sym typeface="Playfair Display Medium"/>
              </a:rPr>
              <a:t>2</a:t>
            </a:r>
            <a:r>
              <a:rPr lang="en-GB" sz="5000">
                <a:solidFill>
                  <a:schemeClr val="lt1"/>
                </a:solidFill>
                <a:latin typeface="Playfair Display Medium"/>
                <a:ea typeface="Playfair Display Medium"/>
                <a:cs typeface="Playfair Display Medium"/>
                <a:sym typeface="Playfair Display Medium"/>
              </a:rPr>
              <a:t> </a:t>
            </a:r>
            <a:r>
              <a:rPr lang="en-GB" sz="5000">
                <a:solidFill>
                  <a:schemeClr val="dk1"/>
                </a:solidFill>
                <a:latin typeface="Playfair Display Medium"/>
                <a:ea typeface="Playfair Display Medium"/>
                <a:cs typeface="Playfair Display Medium"/>
                <a:sym typeface="Playfair Display Medium"/>
              </a:rPr>
              <a:t>How can I learn about Doughnut Economics with others?</a:t>
            </a:r>
            <a:endParaRPr sz="5000">
              <a:solidFill>
                <a:schemeClr val="dk1"/>
              </a:solidFill>
              <a:latin typeface="Playfair Display Medium"/>
              <a:ea typeface="Playfair Display Medium"/>
              <a:cs typeface="Playfair Display Medium"/>
              <a:sym typeface="Playfair Display Medium"/>
            </a:endParaRPr>
          </a:p>
        </p:txBody>
      </p:sp>
      <p:pic>
        <p:nvPicPr>
          <p:cNvPr id="556" name="Google Shape;556;p58">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561" name="Shape 561"/>
        <p:cNvGrpSpPr/>
        <p:nvPr/>
      </p:nvGrpSpPr>
      <p:grpSpPr>
        <a:xfrm>
          <a:off x="0" y="0"/>
          <a:ext cx="0" cy="0"/>
          <a:chOff x="0" y="0"/>
          <a:chExt cx="0" cy="0"/>
        </a:xfrm>
      </p:grpSpPr>
      <p:sp>
        <p:nvSpPr>
          <p:cNvPr id="562" name="Google Shape;562;p59"/>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Learning with others helps bring the ideas of Doughnut Economics to life. </a:t>
            </a:r>
            <a:r>
              <a:rPr lang="en-GB" sz="3000">
                <a:solidFill>
                  <a:schemeClr val="dk1"/>
                </a:solidFill>
                <a:latin typeface="Playfair Display"/>
                <a:ea typeface="Playfair Display"/>
                <a:cs typeface="Playfair Display"/>
                <a:sym typeface="Playfair Display"/>
              </a:rPr>
              <a:t>In this chapter </a:t>
            </a:r>
            <a:r>
              <a:rPr lang="en-GB" sz="3000">
                <a:solidFill>
                  <a:schemeClr val="dk1"/>
                </a:solidFill>
                <a:latin typeface="Playfair Display"/>
                <a:ea typeface="Playfair Display"/>
                <a:cs typeface="Playfair Display"/>
                <a:sym typeface="Playfair Display"/>
              </a:rPr>
              <a:t>there are a couple of tools and a story about the power of peer-to-peer learning… (‘What feels </a:t>
            </a:r>
            <a:r>
              <a:rPr i="1" lang="en-GB" sz="3000">
                <a:solidFill>
                  <a:schemeClr val="dk1"/>
                </a:solidFill>
                <a:latin typeface="Playfair Display"/>
                <a:ea typeface="Playfair Display"/>
                <a:cs typeface="Playfair Display"/>
                <a:sym typeface="Playfair Display"/>
              </a:rPr>
              <a:t>more</a:t>
            </a:r>
            <a:r>
              <a:rPr lang="en-GB" sz="3000">
                <a:solidFill>
                  <a:schemeClr val="dk1"/>
                </a:solidFill>
                <a:latin typeface="Playfair Display"/>
                <a:ea typeface="Playfair Display"/>
                <a:cs typeface="Playfair Display"/>
                <a:sym typeface="Playfair Display"/>
              </a:rPr>
              <a:t> possible now?’ they were asked. ‘Anything!’ they answered)</a:t>
            </a:r>
            <a:endParaRPr sz="3000">
              <a:solidFill>
                <a:schemeClr val="dk1"/>
              </a:solidFill>
              <a:latin typeface="Playfair Display"/>
              <a:ea typeface="Playfair Display"/>
              <a:cs typeface="Playfair Display"/>
              <a:sym typeface="Playfair Display"/>
            </a:endParaRPr>
          </a:p>
        </p:txBody>
      </p:sp>
      <p:pic>
        <p:nvPicPr>
          <p:cNvPr id="563" name="Google Shape;563;p59">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60">
            <a:hlinkClick r:id="rId3"/>
          </p:cNvPr>
          <p:cNvPicPr preferRelativeResize="0"/>
          <p:nvPr/>
        </p:nvPicPr>
        <p:blipFill>
          <a:blip r:embed="rId4">
            <a:alphaModFix/>
          </a:blip>
          <a:stretch>
            <a:fillRect/>
          </a:stretch>
        </p:blipFill>
        <p:spPr>
          <a:xfrm>
            <a:off x="4759200" y="486175"/>
            <a:ext cx="3851400" cy="4171151"/>
          </a:xfrm>
          <a:prstGeom prst="rect">
            <a:avLst/>
          </a:prstGeom>
          <a:noFill/>
          <a:ln>
            <a:noFill/>
          </a:ln>
          <a:effectLst>
            <a:outerShdw blurRad="57150" rotWithShape="0" algn="bl" dir="5400000" dist="19050">
              <a:srgbClr val="000000">
                <a:alpha val="50000"/>
              </a:srgbClr>
            </a:outerShdw>
          </a:effectLst>
        </p:spPr>
      </p:pic>
      <p:sp>
        <p:nvSpPr>
          <p:cNvPr id="569" name="Google Shape;569;p6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Start or join a book club</a:t>
            </a:r>
            <a:r>
              <a:rPr lang="en-GB" sz="2100">
                <a:solidFill>
                  <a:schemeClr val="dk1"/>
                </a:solidFill>
                <a:latin typeface="Roboto Light"/>
                <a:ea typeface="Roboto Light"/>
                <a:cs typeface="Roboto Light"/>
                <a:sym typeface="Roboto Light"/>
              </a:rPr>
              <a:t> with others to explore the chapters of the book and what they might mean for you, your family, your work and your community.</a:t>
            </a:r>
            <a:endParaRPr b="1" sz="2100">
              <a:solidFill>
                <a:schemeClr val="dk1"/>
              </a:solidFill>
              <a:latin typeface="Roboto"/>
              <a:ea typeface="Roboto"/>
              <a:cs typeface="Roboto"/>
              <a:sym typeface="Roboto"/>
            </a:endParaRPr>
          </a:p>
        </p:txBody>
      </p:sp>
      <p:pic>
        <p:nvPicPr>
          <p:cNvPr id="570" name="Google Shape;570;p60"/>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71" name="Google Shape;571;p6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72" name="Google Shape;572;p60"/>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73" name="Google Shape;573;p60"/>
          <p:cNvSpPr txBox="1"/>
          <p:nvPr/>
        </p:nvSpPr>
        <p:spPr>
          <a:xfrm>
            <a:off x="1601175" y="457200"/>
            <a:ext cx="15993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a:t>
            </a:r>
            <a:r>
              <a:rPr b="1" lang="en-GB" sz="1700">
                <a:solidFill>
                  <a:schemeClr val="dk1"/>
                </a:solidFill>
                <a:latin typeface="Roboto"/>
                <a:ea typeface="Roboto"/>
                <a:cs typeface="Roboto"/>
                <a:sym typeface="Roboto"/>
              </a:rPr>
              <a:t>everal months</a:t>
            </a:r>
            <a:endParaRPr b="1" i="0" sz="1700" u="none" cap="none" strike="noStrike">
              <a:solidFill>
                <a:schemeClr val="dk1"/>
              </a:solidFill>
              <a:latin typeface="Roboto"/>
              <a:ea typeface="Roboto"/>
              <a:cs typeface="Roboto"/>
              <a:sym typeface="Roboto"/>
            </a:endParaRPr>
          </a:p>
        </p:txBody>
      </p:sp>
      <p:pic>
        <p:nvPicPr>
          <p:cNvPr id="574" name="Google Shape;574;p60"/>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75" name="Google Shape;575;p60">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61">
            <a:hlinkClick r:id="rId3"/>
          </p:cNvPr>
          <p:cNvPicPr preferRelativeResize="0"/>
          <p:nvPr/>
        </p:nvPicPr>
        <p:blipFill>
          <a:blip r:embed="rId4">
            <a:alphaModFix/>
          </a:blip>
          <a:stretch>
            <a:fillRect/>
          </a:stretch>
        </p:blipFill>
        <p:spPr>
          <a:xfrm>
            <a:off x="4759200" y="486175"/>
            <a:ext cx="3851400" cy="4171146"/>
          </a:xfrm>
          <a:prstGeom prst="rect">
            <a:avLst/>
          </a:prstGeom>
          <a:noFill/>
          <a:ln>
            <a:noFill/>
          </a:ln>
          <a:effectLst>
            <a:outerShdw blurRad="57150" rotWithShape="0" algn="bl" dir="5400000" dist="19050">
              <a:srgbClr val="000000">
                <a:alpha val="50000"/>
              </a:srgbClr>
            </a:outerShdw>
          </a:effectLst>
        </p:spPr>
      </p:pic>
      <p:sp>
        <p:nvSpPr>
          <p:cNvPr id="581" name="Google Shape;581;p6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how CIVIC SQUARE and Huddlecraft supported people to learn</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about the ideas of Doughnut Economics </a:t>
            </a:r>
            <a:r>
              <a:rPr b="1" lang="en-GB" sz="2100">
                <a:solidFill>
                  <a:schemeClr val="dk1"/>
                </a:solidFill>
                <a:latin typeface="Roboto"/>
                <a:ea typeface="Roboto"/>
                <a:cs typeface="Roboto"/>
                <a:sym typeface="Roboto"/>
              </a:rPr>
              <a:t>as peer groups</a:t>
            </a:r>
            <a:r>
              <a:rPr lang="en-GB" sz="2100">
                <a:solidFill>
                  <a:schemeClr val="dk1"/>
                </a:solidFill>
                <a:latin typeface="Roboto Light"/>
                <a:ea typeface="Roboto Light"/>
                <a:cs typeface="Roboto Light"/>
                <a:sym typeface="Roboto Light"/>
              </a:rPr>
              <a:t> - mutually supporting each other to apply the ideas in their lives and communities.</a:t>
            </a:r>
            <a:endParaRPr b="1" sz="2100">
              <a:solidFill>
                <a:schemeClr val="dk1"/>
              </a:solidFill>
              <a:latin typeface="Roboto"/>
              <a:ea typeface="Roboto"/>
              <a:cs typeface="Roboto"/>
              <a:sym typeface="Roboto"/>
            </a:endParaRPr>
          </a:p>
        </p:txBody>
      </p:sp>
      <p:pic>
        <p:nvPicPr>
          <p:cNvPr id="582" name="Google Shape;582;p61"/>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83" name="Google Shape;583;p6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84" name="Google Shape;584;p61"/>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85" name="Google Shape;585;p61"/>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586" name="Google Shape;586;p61"/>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87" name="Google Shape;587;p61">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62">
            <a:hlinkClick r:id="rId3"/>
          </p:cNvPr>
          <p:cNvPicPr preferRelativeResize="0"/>
          <p:nvPr/>
        </p:nvPicPr>
        <p:blipFill>
          <a:blip r:embed="rId4">
            <a:alphaModFix/>
          </a:blip>
          <a:stretch>
            <a:fillRect/>
          </a:stretch>
        </p:blipFill>
        <p:spPr>
          <a:xfrm>
            <a:off x="4759201" y="486175"/>
            <a:ext cx="3851400" cy="4171151"/>
          </a:xfrm>
          <a:prstGeom prst="rect">
            <a:avLst/>
          </a:prstGeom>
          <a:noFill/>
          <a:ln>
            <a:noFill/>
          </a:ln>
          <a:effectLst>
            <a:outerShdw blurRad="57150" rotWithShape="0" algn="bl" dir="5400000" dist="19050">
              <a:srgbClr val="000000">
                <a:alpha val="50000"/>
              </a:srgbClr>
            </a:outerShdw>
          </a:effectLst>
        </p:spPr>
      </p:pic>
      <p:sp>
        <p:nvSpPr>
          <p:cNvPr id="593" name="Google Shape;593;p6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Use</a:t>
            </a:r>
            <a:r>
              <a:rPr lang="en-GB" sz="2100">
                <a:solidFill>
                  <a:schemeClr val="dk1"/>
                </a:solidFill>
                <a:latin typeface="Roboto Light"/>
                <a:ea typeface="Roboto Light"/>
                <a:cs typeface="Roboto Light"/>
                <a:sym typeface="Roboto Light"/>
              </a:rPr>
              <a:t> this </a:t>
            </a:r>
            <a:r>
              <a:rPr b="1" lang="en-GB" sz="2100">
                <a:solidFill>
                  <a:schemeClr val="dk1"/>
                </a:solidFill>
                <a:latin typeface="Roboto"/>
                <a:ea typeface="Roboto"/>
                <a:cs typeface="Roboto"/>
                <a:sym typeface="Roboto"/>
              </a:rPr>
              <a:t>Miro</a:t>
            </a:r>
            <a:r>
              <a:rPr lang="en-GB" sz="2100">
                <a:solidFill>
                  <a:schemeClr val="dk1"/>
                </a:solidFill>
                <a:latin typeface="Roboto Light"/>
                <a:ea typeface="Roboto Light"/>
                <a:cs typeface="Roboto Light"/>
                <a:sym typeface="Roboto Light"/>
              </a:rPr>
              <a:t> world, created by Mona Ebdrup and Magda Petford, to support your learning journey through the book Doughnut Economics, with others.</a:t>
            </a:r>
            <a:endParaRPr b="1" sz="2100">
              <a:solidFill>
                <a:schemeClr val="dk1"/>
              </a:solidFill>
              <a:latin typeface="Roboto"/>
              <a:ea typeface="Roboto"/>
              <a:cs typeface="Roboto"/>
              <a:sym typeface="Roboto"/>
            </a:endParaRPr>
          </a:p>
        </p:txBody>
      </p:sp>
      <p:pic>
        <p:nvPicPr>
          <p:cNvPr id="594" name="Google Shape;594;p62"/>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595" name="Google Shape;595;p6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596" name="Google Shape;596;p62"/>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597" name="Google Shape;597;p62"/>
          <p:cNvSpPr txBox="1"/>
          <p:nvPr/>
        </p:nvSpPr>
        <p:spPr>
          <a:xfrm>
            <a:off x="1767800" y="457200"/>
            <a:ext cx="14325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several hours</a:t>
            </a:r>
            <a:endParaRPr b="1" i="0" sz="1700" u="none" cap="none" strike="noStrike">
              <a:solidFill>
                <a:schemeClr val="dk1"/>
              </a:solidFill>
              <a:latin typeface="Roboto"/>
              <a:ea typeface="Roboto"/>
              <a:cs typeface="Roboto"/>
              <a:sym typeface="Roboto"/>
            </a:endParaRPr>
          </a:p>
        </p:txBody>
      </p:sp>
      <p:pic>
        <p:nvPicPr>
          <p:cNvPr id="598" name="Google Shape;598;p62"/>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599" name="Google Shape;599;p62">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604" name="Shape 604"/>
        <p:cNvGrpSpPr/>
        <p:nvPr/>
      </p:nvGrpSpPr>
      <p:grpSpPr>
        <a:xfrm>
          <a:off x="0" y="0"/>
          <a:ext cx="0" cy="0"/>
          <a:chOff x="0" y="0"/>
          <a:chExt cx="0" cy="0"/>
        </a:xfrm>
      </p:grpSpPr>
      <p:sp>
        <p:nvSpPr>
          <p:cNvPr id="605" name="Google Shape;605;p63"/>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Medium"/>
                <a:ea typeface="Playfair Display Medium"/>
                <a:cs typeface="Playfair Display Medium"/>
                <a:sym typeface="Playfair Display Medium"/>
              </a:rPr>
              <a:t>3</a:t>
            </a:r>
            <a:r>
              <a:rPr lang="en-GB" sz="5000">
                <a:solidFill>
                  <a:schemeClr val="lt1"/>
                </a:solidFill>
                <a:latin typeface="Playfair Display Medium"/>
                <a:ea typeface="Playfair Display Medium"/>
                <a:cs typeface="Playfair Display Medium"/>
                <a:sym typeface="Playfair Display Medium"/>
              </a:rPr>
              <a:t> </a:t>
            </a:r>
            <a:r>
              <a:rPr lang="en-GB" sz="5000">
                <a:solidFill>
                  <a:schemeClr val="dk1"/>
                </a:solidFill>
                <a:latin typeface="Playfair Display Medium"/>
                <a:ea typeface="Playfair Display Medium"/>
                <a:cs typeface="Playfair Display Medium"/>
                <a:sym typeface="Playfair Display Medium"/>
              </a:rPr>
              <a:t>How can I introduce the ideas of Doughnut Economics to my community?</a:t>
            </a:r>
            <a:endParaRPr sz="5000">
              <a:solidFill>
                <a:schemeClr val="dk1"/>
              </a:solidFill>
              <a:latin typeface="Playfair Display Medium"/>
              <a:ea typeface="Playfair Display Medium"/>
              <a:cs typeface="Playfair Display Medium"/>
              <a:sym typeface="Playfair Display Medium"/>
            </a:endParaRPr>
          </a:p>
        </p:txBody>
      </p:sp>
      <p:pic>
        <p:nvPicPr>
          <p:cNvPr id="606" name="Google Shape;606;p63">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611" name="Shape 611"/>
        <p:cNvGrpSpPr/>
        <p:nvPr/>
      </p:nvGrpSpPr>
      <p:grpSpPr>
        <a:xfrm>
          <a:off x="0" y="0"/>
          <a:ext cx="0" cy="0"/>
          <a:chOff x="0" y="0"/>
          <a:chExt cx="0" cy="0"/>
        </a:xfrm>
      </p:grpSpPr>
      <p:sp>
        <p:nvSpPr>
          <p:cNvPr id="612" name="Google Shape;612;p64"/>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Here</a:t>
            </a:r>
            <a:r>
              <a:rPr lang="en-GB" sz="3000">
                <a:solidFill>
                  <a:schemeClr val="dk1"/>
                </a:solidFill>
                <a:latin typeface="Playfair Display"/>
                <a:ea typeface="Playfair Display"/>
                <a:cs typeface="Playfair Display"/>
                <a:sym typeface="Playfair Display"/>
              </a:rPr>
              <a:t> you’ll find some activities and workshops you can run, and stories of how other people, groups and organisations have introduced the ideas in their community.</a:t>
            </a:r>
            <a:endParaRPr sz="3000">
              <a:solidFill>
                <a:schemeClr val="dk1"/>
              </a:solidFill>
              <a:latin typeface="Playfair Display"/>
              <a:ea typeface="Playfair Display"/>
              <a:cs typeface="Playfair Display"/>
              <a:sym typeface="Playfair Display"/>
            </a:endParaRPr>
          </a:p>
        </p:txBody>
      </p:sp>
      <p:pic>
        <p:nvPicPr>
          <p:cNvPr id="613" name="Google Shape;613;p64">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65">
            <a:hlinkClick r:id="rId3"/>
          </p:cNvPr>
          <p:cNvPicPr preferRelativeResize="0"/>
          <p:nvPr/>
        </p:nvPicPr>
        <p:blipFill>
          <a:blip r:embed="rId4">
            <a:alphaModFix/>
          </a:blip>
          <a:stretch>
            <a:fillRect/>
          </a:stretch>
        </p:blipFill>
        <p:spPr>
          <a:xfrm>
            <a:off x="4759200" y="486175"/>
            <a:ext cx="3851400" cy="4171146"/>
          </a:xfrm>
          <a:prstGeom prst="rect">
            <a:avLst/>
          </a:prstGeom>
          <a:noFill/>
          <a:ln>
            <a:noFill/>
          </a:ln>
          <a:effectLst>
            <a:outerShdw blurRad="57150" rotWithShape="0" algn="bl" dir="5400000" dist="19050">
              <a:srgbClr val="000000">
                <a:alpha val="50000"/>
              </a:srgbClr>
            </a:outerShdw>
          </a:effectLst>
        </p:spPr>
      </p:pic>
      <p:sp>
        <p:nvSpPr>
          <p:cNvPr id="619" name="Google Shape;619;p65"/>
          <p:cNvSpPr txBox="1"/>
          <p:nvPr/>
        </p:nvSpPr>
        <p:spPr>
          <a:xfrm>
            <a:off x="533400" y="1219200"/>
            <a:ext cx="35085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Firstly,</a:t>
            </a:r>
            <a:r>
              <a:rPr b="1" lang="en-GB" sz="2100">
                <a:solidFill>
                  <a:schemeClr val="dk1"/>
                </a:solidFill>
                <a:latin typeface="Roboto"/>
                <a:ea typeface="Roboto"/>
                <a:cs typeface="Roboto"/>
                <a:sym typeface="Roboto"/>
              </a:rPr>
              <a:t> please re</a:t>
            </a:r>
            <a:r>
              <a:rPr b="1" lang="en-GB" sz="2100">
                <a:solidFill>
                  <a:schemeClr val="dk1"/>
                </a:solidFill>
                <a:latin typeface="Roboto"/>
                <a:ea typeface="Roboto"/>
                <a:cs typeface="Roboto"/>
                <a:sym typeface="Roboto"/>
              </a:rPr>
              <a:t>ad</a:t>
            </a:r>
            <a:r>
              <a:rPr lang="en-GB" sz="2100">
                <a:solidFill>
                  <a:schemeClr val="dk1"/>
                </a:solidFill>
                <a:latin typeface="Roboto Light"/>
                <a:ea typeface="Roboto Light"/>
                <a:cs typeface="Roboto Light"/>
                <a:sym typeface="Roboto Light"/>
              </a:rPr>
              <a:t> the principles and guidelines of putting Doughnut Economics into practice, so you can become stewards (like the </a:t>
            </a:r>
            <a:r>
              <a:rPr lang="en-GB" sz="2100">
                <a:solidFill>
                  <a:schemeClr val="dk1"/>
                </a:solidFill>
                <a:latin typeface="Roboto Light"/>
                <a:ea typeface="Roboto Light"/>
                <a:cs typeface="Roboto Light"/>
                <a:sym typeface="Roboto Light"/>
              </a:rPr>
              <a:t>DEAL Team</a:t>
            </a:r>
            <a:r>
              <a:rPr lang="en-GB" sz="2100">
                <a:solidFill>
                  <a:schemeClr val="dk1"/>
                </a:solidFill>
                <a:latin typeface="Roboto Light"/>
                <a:ea typeface="Roboto Light"/>
                <a:cs typeface="Roboto Light"/>
                <a:sym typeface="Roboto Light"/>
              </a:rPr>
              <a:t>) to safeguard the integrity of the ideas, to retain their transformative potential.</a:t>
            </a:r>
            <a:endParaRPr sz="2100">
              <a:solidFill>
                <a:schemeClr val="dk1"/>
              </a:solidFill>
              <a:latin typeface="Roboto Light"/>
              <a:ea typeface="Roboto Light"/>
              <a:cs typeface="Roboto Light"/>
              <a:sym typeface="Roboto Light"/>
            </a:endParaRPr>
          </a:p>
        </p:txBody>
      </p:sp>
      <p:pic>
        <p:nvPicPr>
          <p:cNvPr id="620" name="Google Shape;620;p65"/>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621" name="Google Shape;621;p6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sp>
        <p:nvSpPr>
          <p:cNvPr id="622" name="Google Shape;622;p65"/>
          <p:cNvSpPr txBox="1"/>
          <p:nvPr/>
        </p:nvSpPr>
        <p:spPr>
          <a:xfrm>
            <a:off x="1378175" y="457200"/>
            <a:ext cx="18222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a:t>
            </a:r>
            <a:r>
              <a:rPr b="1" lang="en-GB" sz="1700">
                <a:solidFill>
                  <a:schemeClr val="dk1"/>
                </a:solidFill>
                <a:latin typeface="Roboto"/>
                <a:ea typeface="Roboto"/>
                <a:cs typeface="Roboto"/>
                <a:sym typeface="Roboto"/>
              </a:rPr>
              <a:t>5 minutes</a:t>
            </a:r>
            <a:endParaRPr b="1" i="0" sz="1700" u="none" cap="none" strike="noStrike">
              <a:solidFill>
                <a:schemeClr val="dk1"/>
              </a:solidFill>
              <a:latin typeface="Roboto"/>
              <a:ea typeface="Roboto"/>
              <a:cs typeface="Roboto"/>
              <a:sym typeface="Roboto"/>
            </a:endParaRPr>
          </a:p>
        </p:txBody>
      </p:sp>
      <p:pic>
        <p:nvPicPr>
          <p:cNvPr id="623" name="Google Shape;623;p65"/>
          <p:cNvPicPr preferRelativeResize="0"/>
          <p:nvPr/>
        </p:nvPicPr>
        <p:blipFill>
          <a:blip r:embed="rId6">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24" name="Google Shape;624;p65">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pic>
        <p:nvPicPr>
          <p:cNvPr id="625" name="Google Shape;625;p65"/>
          <p:cNvPicPr preferRelativeResize="0"/>
          <p:nvPr/>
        </p:nvPicPr>
        <p:blipFill rotWithShape="1">
          <a:blip r:embed="rId9">
            <a:alphaModFix/>
          </a:blip>
          <a:srcRect b="0" l="0" r="0" t="0"/>
          <a:stretch/>
        </p:blipFill>
        <p:spPr>
          <a:xfrm>
            <a:off x="3793683" y="437979"/>
            <a:ext cx="420900" cy="420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6"/>
          <p:cNvSpPr txBox="1"/>
          <p:nvPr/>
        </p:nvSpPr>
        <p:spPr>
          <a:xfrm>
            <a:off x="533400" y="1219200"/>
            <a:ext cx="35796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Introduce </a:t>
            </a:r>
            <a:r>
              <a:rPr lang="en-GB" sz="2100">
                <a:solidFill>
                  <a:schemeClr val="dk1"/>
                </a:solidFill>
                <a:latin typeface="Roboto Light"/>
                <a:ea typeface="Roboto Light"/>
                <a:cs typeface="Roboto Light"/>
                <a:sym typeface="Roboto Light"/>
              </a:rPr>
              <a:t>the Doughnut with the interactive </a:t>
            </a:r>
            <a:r>
              <a:rPr b="1" lang="en-GB" sz="2100">
                <a:solidFill>
                  <a:schemeClr val="dk1"/>
                </a:solidFill>
                <a:latin typeface="Roboto"/>
                <a:ea typeface="Roboto"/>
                <a:cs typeface="Roboto"/>
                <a:sym typeface="Roboto"/>
              </a:rPr>
              <a:t>workshop</a:t>
            </a:r>
            <a:r>
              <a:rPr lang="en-GB" sz="2100">
                <a:solidFill>
                  <a:schemeClr val="dk1"/>
                </a:solidFill>
                <a:latin typeface="Roboto Light"/>
                <a:ea typeface="Roboto Light"/>
                <a:cs typeface="Roboto Light"/>
                <a:sym typeface="Roboto Light"/>
              </a:rPr>
              <a:t> Step into the Doughnut. When we explore the ideas through movement and personal stories, our capacity to engage in their implications increases enormously.</a:t>
            </a:r>
            <a:endParaRPr b="1" sz="2100">
              <a:solidFill>
                <a:schemeClr val="dk1"/>
              </a:solidFill>
              <a:latin typeface="Roboto"/>
              <a:ea typeface="Roboto"/>
              <a:cs typeface="Roboto"/>
              <a:sym typeface="Roboto"/>
            </a:endParaRPr>
          </a:p>
        </p:txBody>
      </p:sp>
      <p:pic>
        <p:nvPicPr>
          <p:cNvPr id="631" name="Google Shape;631;p66"/>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632" name="Google Shape;632;p6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33" name="Google Shape;633;p66">
            <a:hlinkClick r:id="rId4"/>
          </p:cNvPr>
          <p:cNvPicPr preferRelativeResize="0"/>
          <p:nvPr/>
        </p:nvPicPr>
        <p:blipFill>
          <a:blip r:embed="rId5">
            <a:alphaModFix/>
          </a:blip>
          <a:stretch>
            <a:fillRect/>
          </a:stretch>
        </p:blipFill>
        <p:spPr>
          <a:xfrm>
            <a:off x="4759200" y="486175"/>
            <a:ext cx="3851400" cy="4171162"/>
          </a:xfrm>
          <a:prstGeom prst="rect">
            <a:avLst/>
          </a:prstGeom>
          <a:noFill/>
          <a:ln>
            <a:noFill/>
          </a:ln>
          <a:effectLst>
            <a:outerShdw blurRad="57150" rotWithShape="0" algn="bl" dir="5400000" dist="19050">
              <a:srgbClr val="000000">
                <a:alpha val="50000"/>
              </a:srgbClr>
            </a:outerShdw>
          </a:effectLst>
        </p:spPr>
      </p:pic>
      <p:pic>
        <p:nvPicPr>
          <p:cNvPr id="634" name="Google Shape;634;p66"/>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635" name="Google Shape;635;p66"/>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45</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636" name="Google Shape;636;p66"/>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37" name="Google Shape;637;p66">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1"/>
          <p:cNvSpPr txBox="1"/>
          <p:nvPr/>
        </p:nvSpPr>
        <p:spPr>
          <a:xfrm>
            <a:off x="533400" y="533400"/>
            <a:ext cx="3505200" cy="4311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2400"/>
              <a:buFont typeface="Roboto"/>
              <a:buNone/>
            </a:pPr>
            <a:r>
              <a:rPr b="1" lang="en-GB" sz="2800">
                <a:solidFill>
                  <a:schemeClr val="dk1"/>
                </a:solidFill>
                <a:latin typeface="Roboto"/>
                <a:ea typeface="Roboto"/>
                <a:cs typeface="Roboto"/>
                <a:sym typeface="Roboto"/>
              </a:rPr>
              <a:t>What’s</a:t>
            </a:r>
            <a:r>
              <a:rPr b="1" lang="en-GB" sz="2800">
                <a:solidFill>
                  <a:schemeClr val="dk1"/>
                </a:solidFill>
                <a:latin typeface="Roboto"/>
                <a:ea typeface="Roboto"/>
                <a:cs typeface="Roboto"/>
                <a:sym typeface="Roboto"/>
              </a:rPr>
              <a:t> in this tool?</a:t>
            </a:r>
            <a:endParaRPr b="1" i="0" sz="2800" u="none" cap="none" strike="noStrike">
              <a:solidFill>
                <a:schemeClr val="dk1"/>
              </a:solidFill>
              <a:latin typeface="Roboto"/>
              <a:ea typeface="Roboto"/>
              <a:cs typeface="Roboto"/>
              <a:sym typeface="Roboto"/>
            </a:endParaRPr>
          </a:p>
        </p:txBody>
      </p:sp>
      <p:sp>
        <p:nvSpPr>
          <p:cNvPr id="192" name="Google Shape;192;p3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sp>
        <p:nvSpPr>
          <p:cNvPr id="193" name="Google Shape;193;p31">
            <a:hlinkClick action="ppaction://hlinksldjump" r:id="rId3"/>
          </p:cNvPr>
          <p:cNvSpPr/>
          <p:nvPr/>
        </p:nvSpPr>
        <p:spPr>
          <a:xfrm>
            <a:off x="4648200" y="533400"/>
            <a:ext cx="1981200" cy="1219200"/>
          </a:xfrm>
          <a:prstGeom prst="rect">
            <a:avLst/>
          </a:prstGeom>
          <a:solidFill>
            <a:srgbClr val="F4D324"/>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1  </a:t>
            </a:r>
            <a:r>
              <a:rPr lang="en-GB" sz="1300">
                <a:solidFill>
                  <a:schemeClr val="dk1"/>
                </a:solidFill>
                <a:latin typeface="Playfair Display Medium"/>
                <a:ea typeface="Playfair Display Medium"/>
                <a:cs typeface="Playfair Display Medium"/>
                <a:sym typeface="Playfair Display Medium"/>
              </a:rPr>
              <a:t>What is Doughnut Economics?</a:t>
            </a:r>
            <a:endParaRPr sz="1300">
              <a:solidFill>
                <a:schemeClr val="dk1"/>
              </a:solidFill>
              <a:latin typeface="Playfair Display Medium"/>
              <a:ea typeface="Playfair Display Medium"/>
              <a:cs typeface="Playfair Display Medium"/>
              <a:sym typeface="Playfair Display Medium"/>
            </a:endParaRPr>
          </a:p>
        </p:txBody>
      </p:sp>
      <p:sp>
        <p:nvSpPr>
          <p:cNvPr id="194" name="Google Shape;194;p31">
            <a:hlinkClick action="ppaction://hlinksldjump" r:id="rId4"/>
          </p:cNvPr>
          <p:cNvSpPr/>
          <p:nvPr/>
        </p:nvSpPr>
        <p:spPr>
          <a:xfrm>
            <a:off x="6705600" y="533400"/>
            <a:ext cx="1981200" cy="1219200"/>
          </a:xfrm>
          <a:prstGeom prst="rect">
            <a:avLst/>
          </a:prstGeom>
          <a:solidFill>
            <a:srgbClr val="44D345"/>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2  </a:t>
            </a:r>
            <a:r>
              <a:rPr lang="en-GB" sz="1300">
                <a:solidFill>
                  <a:schemeClr val="dk1"/>
                </a:solidFill>
                <a:latin typeface="Playfair Display Medium"/>
                <a:ea typeface="Playfair Display Medium"/>
                <a:cs typeface="Playfair Display Medium"/>
                <a:sym typeface="Playfair Display Medium"/>
              </a:rPr>
              <a:t>How can I learn about Doughnut Economics with others?</a:t>
            </a:r>
            <a:endParaRPr sz="1300">
              <a:latin typeface="Playfair Display Medium"/>
              <a:ea typeface="Playfair Display Medium"/>
              <a:cs typeface="Playfair Display Medium"/>
              <a:sym typeface="Playfair Display Medium"/>
            </a:endParaRPr>
          </a:p>
        </p:txBody>
      </p:sp>
      <p:sp>
        <p:nvSpPr>
          <p:cNvPr id="195" name="Google Shape;195;p31">
            <a:hlinkClick action="ppaction://hlinksldjump" r:id="rId5"/>
          </p:cNvPr>
          <p:cNvSpPr/>
          <p:nvPr/>
        </p:nvSpPr>
        <p:spPr>
          <a:xfrm>
            <a:off x="533400" y="1828800"/>
            <a:ext cx="1981200" cy="1219200"/>
          </a:xfrm>
          <a:prstGeom prst="rect">
            <a:avLst/>
          </a:prstGeom>
          <a:solidFill>
            <a:srgbClr val="F59058"/>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3  </a:t>
            </a:r>
            <a:r>
              <a:rPr lang="en-GB" sz="1300">
                <a:solidFill>
                  <a:schemeClr val="dk1"/>
                </a:solidFill>
                <a:latin typeface="Playfair Display Medium"/>
                <a:ea typeface="Playfair Display Medium"/>
                <a:cs typeface="Playfair Display Medium"/>
                <a:sym typeface="Playfair Display Medium"/>
              </a:rPr>
              <a:t>How can I introduce the ideas of Doughnut Economics to my community?</a:t>
            </a:r>
            <a:endParaRPr sz="1300">
              <a:latin typeface="Playfair Display Medium"/>
              <a:ea typeface="Playfair Display Medium"/>
              <a:cs typeface="Playfair Display Medium"/>
              <a:sym typeface="Playfair Display Medium"/>
            </a:endParaRPr>
          </a:p>
        </p:txBody>
      </p:sp>
      <p:sp>
        <p:nvSpPr>
          <p:cNvPr id="196" name="Google Shape;196;p31">
            <a:hlinkClick action="ppaction://hlinksldjump" r:id="rId6"/>
          </p:cNvPr>
          <p:cNvSpPr/>
          <p:nvPr/>
        </p:nvSpPr>
        <p:spPr>
          <a:xfrm>
            <a:off x="2590800" y="1828800"/>
            <a:ext cx="1981200" cy="1219200"/>
          </a:xfrm>
          <a:prstGeom prst="rect">
            <a:avLst/>
          </a:prstGeom>
          <a:solidFill>
            <a:srgbClr val="B4A7D6"/>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lang="en-GB" sz="1500">
                <a:solidFill>
                  <a:schemeClr val="dk1"/>
                </a:solidFill>
                <a:latin typeface="Playfair Display Medium"/>
                <a:ea typeface="Playfair Display Medium"/>
                <a:cs typeface="Playfair Display Medium"/>
                <a:sym typeface="Playfair Display Medium"/>
              </a:rPr>
              <a:t>4  </a:t>
            </a:r>
            <a:r>
              <a:rPr lang="en-GB" sz="1300">
                <a:solidFill>
                  <a:schemeClr val="lt1"/>
                </a:solidFill>
                <a:latin typeface="Playfair Display Medium"/>
                <a:ea typeface="Playfair Display Medium"/>
                <a:cs typeface="Playfair Display Medium"/>
                <a:sym typeface="Playfair Display Medium"/>
              </a:rPr>
              <a:t>How can we apply the </a:t>
            </a:r>
            <a:r>
              <a:rPr lang="en-GB" sz="1300">
                <a:solidFill>
                  <a:schemeClr val="lt1"/>
                </a:solidFill>
                <a:latin typeface="Playfair Display Medium"/>
                <a:ea typeface="Playfair Display Medium"/>
                <a:cs typeface="Playfair Display Medium"/>
                <a:sym typeface="Playfair Display Medium"/>
              </a:rPr>
              <a:t>ideas</a:t>
            </a:r>
            <a:r>
              <a:rPr lang="en-GB" sz="1300">
                <a:solidFill>
                  <a:schemeClr val="lt1"/>
                </a:solidFill>
                <a:latin typeface="Playfair Display Medium"/>
                <a:ea typeface="Playfair Display Medium"/>
                <a:cs typeface="Playfair Display Medium"/>
                <a:sym typeface="Playfair Display Medium"/>
              </a:rPr>
              <a:t> of Doughnut Economics within our community?</a:t>
            </a:r>
            <a:endParaRPr sz="1300">
              <a:solidFill>
                <a:schemeClr val="lt1"/>
              </a:solidFill>
              <a:latin typeface="Playfair Display Medium"/>
              <a:ea typeface="Playfair Display Medium"/>
              <a:cs typeface="Playfair Display Medium"/>
              <a:sym typeface="Playfair Display Medium"/>
            </a:endParaRPr>
          </a:p>
        </p:txBody>
      </p:sp>
      <p:sp>
        <p:nvSpPr>
          <p:cNvPr id="197" name="Google Shape;197;p31">
            <a:hlinkClick action="ppaction://hlinksldjump" r:id="rId7"/>
          </p:cNvPr>
          <p:cNvSpPr/>
          <p:nvPr/>
        </p:nvSpPr>
        <p:spPr>
          <a:xfrm>
            <a:off x="4648200" y="1828800"/>
            <a:ext cx="1981200" cy="1219200"/>
          </a:xfrm>
          <a:prstGeom prst="rect">
            <a:avLst/>
          </a:prstGeom>
          <a:solidFill>
            <a:srgbClr val="43D443"/>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5  </a:t>
            </a:r>
            <a:r>
              <a:rPr lang="en-GB" sz="1300">
                <a:solidFill>
                  <a:schemeClr val="dk1"/>
                </a:solidFill>
                <a:latin typeface="Playfair Display Medium"/>
                <a:ea typeface="Playfair Display Medium"/>
                <a:cs typeface="Playfair Display Medium"/>
                <a:sym typeface="Playfair Display Medium"/>
              </a:rPr>
              <a:t>How can I apply the ideas of Doughnut </a:t>
            </a:r>
            <a:r>
              <a:rPr lang="en-GB" sz="1300">
                <a:solidFill>
                  <a:schemeClr val="dk1"/>
                </a:solidFill>
                <a:latin typeface="Playfair Display Medium"/>
                <a:ea typeface="Playfair Display Medium"/>
                <a:cs typeface="Playfair Display Medium"/>
                <a:sym typeface="Playfair Display Medium"/>
              </a:rPr>
              <a:t>Economics</a:t>
            </a:r>
            <a:r>
              <a:rPr lang="en-GB" sz="1300">
                <a:solidFill>
                  <a:schemeClr val="dk1"/>
                </a:solidFill>
                <a:latin typeface="Playfair Display Medium"/>
                <a:ea typeface="Playfair Display Medium"/>
                <a:cs typeface="Playfair Display Medium"/>
                <a:sym typeface="Playfair Display Medium"/>
              </a:rPr>
              <a:t> in my own life?</a:t>
            </a:r>
            <a:endParaRPr sz="1300">
              <a:latin typeface="Playfair Display Medium"/>
              <a:ea typeface="Playfair Display Medium"/>
              <a:cs typeface="Playfair Display Medium"/>
              <a:sym typeface="Playfair Display Medium"/>
            </a:endParaRPr>
          </a:p>
        </p:txBody>
      </p:sp>
      <p:sp>
        <p:nvSpPr>
          <p:cNvPr id="198" name="Google Shape;198;p31">
            <a:hlinkClick action="ppaction://hlinksldjump" r:id="rId8"/>
          </p:cNvPr>
          <p:cNvSpPr/>
          <p:nvPr/>
        </p:nvSpPr>
        <p:spPr>
          <a:xfrm>
            <a:off x="6705600" y="1828800"/>
            <a:ext cx="1981200" cy="1219200"/>
          </a:xfrm>
          <a:prstGeom prst="rect">
            <a:avLst/>
          </a:prstGeom>
          <a:solidFill>
            <a:srgbClr val="6D9EEB"/>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dk1"/>
                </a:solidFill>
                <a:latin typeface="Playfair Display Medium"/>
                <a:ea typeface="Playfair Display Medium"/>
                <a:cs typeface="Playfair Display Medium"/>
                <a:sym typeface="Playfair Display Medium"/>
              </a:rPr>
              <a:t>6  </a:t>
            </a:r>
            <a:r>
              <a:rPr lang="en-GB" sz="1300">
                <a:solidFill>
                  <a:schemeClr val="lt1"/>
                </a:solidFill>
                <a:latin typeface="Playfair Display Medium"/>
                <a:ea typeface="Playfair Display Medium"/>
                <a:cs typeface="Playfair Display Medium"/>
                <a:sym typeface="Playfair Display Medium"/>
              </a:rPr>
              <a:t>How can I connect with </a:t>
            </a:r>
            <a:r>
              <a:rPr lang="en-GB" sz="1300">
                <a:solidFill>
                  <a:schemeClr val="lt1"/>
                </a:solidFill>
                <a:latin typeface="Playfair Display Medium"/>
                <a:ea typeface="Playfair Display Medium"/>
                <a:cs typeface="Playfair Display Medium"/>
                <a:sym typeface="Playfair Display Medium"/>
              </a:rPr>
              <a:t>others</a:t>
            </a:r>
            <a:r>
              <a:rPr lang="en-GB" sz="1300">
                <a:solidFill>
                  <a:schemeClr val="lt1"/>
                </a:solidFill>
                <a:latin typeface="Playfair Display Medium"/>
                <a:ea typeface="Playfair Display Medium"/>
                <a:cs typeface="Playfair Display Medium"/>
                <a:sym typeface="Playfair Display Medium"/>
              </a:rPr>
              <a:t> locally to create a network for change?</a:t>
            </a:r>
            <a:endParaRPr sz="1300">
              <a:solidFill>
                <a:schemeClr val="lt1"/>
              </a:solidFill>
              <a:latin typeface="Playfair Display Medium"/>
              <a:ea typeface="Playfair Display Medium"/>
              <a:cs typeface="Playfair Display Medium"/>
              <a:sym typeface="Playfair Display Medium"/>
            </a:endParaRPr>
          </a:p>
        </p:txBody>
      </p:sp>
      <p:sp>
        <p:nvSpPr>
          <p:cNvPr id="199" name="Google Shape;199;p31">
            <a:hlinkClick action="ppaction://hlinksldjump" r:id="rId9"/>
          </p:cNvPr>
          <p:cNvSpPr/>
          <p:nvPr/>
        </p:nvSpPr>
        <p:spPr>
          <a:xfrm>
            <a:off x="533400" y="3124200"/>
            <a:ext cx="1981200" cy="1219200"/>
          </a:xfrm>
          <a:prstGeom prst="rect">
            <a:avLst/>
          </a:prstGeom>
          <a:solidFill>
            <a:srgbClr val="F4D324"/>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7  </a:t>
            </a:r>
            <a:r>
              <a:rPr lang="en-GB" sz="1300">
                <a:solidFill>
                  <a:schemeClr val="dk1"/>
                </a:solidFill>
                <a:latin typeface="Playfair Display Medium"/>
                <a:ea typeface="Playfair Display Medium"/>
                <a:cs typeface="Playfair Display Medium"/>
                <a:sym typeface="Playfair Display Medium"/>
              </a:rPr>
              <a:t>How can we take action for deeper systemic change?</a:t>
            </a:r>
            <a:endParaRPr sz="1300">
              <a:latin typeface="Playfair Display Medium"/>
              <a:ea typeface="Playfair Display Medium"/>
              <a:cs typeface="Playfair Display Medium"/>
              <a:sym typeface="Playfair Display Medium"/>
            </a:endParaRPr>
          </a:p>
        </p:txBody>
      </p:sp>
      <p:sp>
        <p:nvSpPr>
          <p:cNvPr id="200" name="Google Shape;200;p31">
            <a:hlinkClick action="ppaction://hlinksldjump" r:id="rId10"/>
          </p:cNvPr>
          <p:cNvSpPr/>
          <p:nvPr/>
        </p:nvSpPr>
        <p:spPr>
          <a:xfrm>
            <a:off x="2590800" y="3124200"/>
            <a:ext cx="1981200" cy="1219200"/>
          </a:xfrm>
          <a:prstGeom prst="rect">
            <a:avLst/>
          </a:prstGeom>
          <a:solidFill>
            <a:srgbClr val="43D443"/>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8  </a:t>
            </a:r>
            <a:r>
              <a:rPr lang="en-GB" sz="1300">
                <a:solidFill>
                  <a:schemeClr val="dk1"/>
                </a:solidFill>
                <a:latin typeface="Playfair Display Medium"/>
                <a:ea typeface="Playfair Display Medium"/>
                <a:cs typeface="Playfair Display Medium"/>
                <a:sym typeface="Playfair Display Medium"/>
              </a:rPr>
              <a:t>What is the </a:t>
            </a:r>
            <a:r>
              <a:rPr lang="en-GB" sz="1300">
                <a:solidFill>
                  <a:schemeClr val="dk1"/>
                </a:solidFill>
                <a:latin typeface="Playfair Display Medium"/>
                <a:ea typeface="Playfair Display Medium"/>
                <a:cs typeface="Playfair Display Medium"/>
                <a:sym typeface="Playfair Display Medium"/>
              </a:rPr>
              <a:t>DEAL Community</a:t>
            </a:r>
            <a:r>
              <a:rPr lang="en-GB" sz="1300">
                <a:solidFill>
                  <a:schemeClr val="dk1"/>
                </a:solidFill>
                <a:latin typeface="Playfair Display Medium"/>
                <a:ea typeface="Playfair Display Medium"/>
                <a:cs typeface="Playfair Display Medium"/>
                <a:sym typeface="Playfair Display Medium"/>
              </a:rPr>
              <a:t> and how can I connect with others globally?</a:t>
            </a:r>
            <a:endParaRPr sz="1300">
              <a:latin typeface="Playfair Display Medium"/>
              <a:ea typeface="Playfair Display Medium"/>
              <a:cs typeface="Playfair Display Medium"/>
              <a:sym typeface="Playfair Display Medium"/>
            </a:endParaRPr>
          </a:p>
        </p:txBody>
      </p:sp>
      <p:pic>
        <p:nvPicPr>
          <p:cNvPr descr="A picture containing icon&#10;&#10;Description automatically generated" id="201" name="Google Shape;201;p31">
            <a:hlinkClick action="ppaction://hlinksldjump" r:id="rId11"/>
          </p:cNvPr>
          <p:cNvPicPr preferRelativeResize="0"/>
          <p:nvPr/>
        </p:nvPicPr>
        <p:blipFill rotWithShape="1">
          <a:blip r:embed="rId12">
            <a:alphaModFix/>
          </a:blip>
          <a:srcRect b="0" l="0" r="0" t="0"/>
          <a:stretch/>
        </p:blipFill>
        <p:spPr>
          <a:xfrm>
            <a:off x="152400" y="4572000"/>
            <a:ext cx="918106" cy="497808"/>
          </a:xfrm>
          <a:prstGeom prst="rect">
            <a:avLst/>
          </a:prstGeom>
          <a:noFill/>
          <a:ln>
            <a:noFill/>
          </a:ln>
        </p:spPr>
      </p:pic>
      <p:sp>
        <p:nvSpPr>
          <p:cNvPr id="202" name="Google Shape;202;p31">
            <a:hlinkClick action="ppaction://hlinksldjump" r:id="rId13"/>
          </p:cNvPr>
          <p:cNvSpPr/>
          <p:nvPr/>
        </p:nvSpPr>
        <p:spPr>
          <a:xfrm>
            <a:off x="4648200" y="3124200"/>
            <a:ext cx="1981200" cy="1219200"/>
          </a:xfrm>
          <a:prstGeom prst="rect">
            <a:avLst/>
          </a:prstGeom>
          <a:solidFill>
            <a:srgbClr val="F59058"/>
          </a:solidFill>
          <a:ln>
            <a:noFill/>
          </a:ln>
        </p:spPr>
        <p:txBody>
          <a:bodyPr anchorCtr="0" anchor="t" bIns="91425" lIns="91425" spcFirstLastPara="1" rIns="91425" wrap="square" tIns="91425">
            <a:noAutofit/>
          </a:bodyPr>
          <a:lstStyle/>
          <a:p>
            <a:pPr indent="0" lvl="0" marL="0" rtl="0" algn="l">
              <a:lnSpc>
                <a:spcPct val="114000"/>
              </a:lnSpc>
              <a:spcBef>
                <a:spcPts val="0"/>
              </a:spcBef>
              <a:spcAft>
                <a:spcPts val="700"/>
              </a:spcAft>
              <a:buNone/>
            </a:pPr>
            <a:r>
              <a:rPr i="1" lang="en-GB" sz="1500">
                <a:solidFill>
                  <a:schemeClr val="lt1"/>
                </a:solidFill>
                <a:latin typeface="Playfair Display Medium"/>
                <a:ea typeface="Playfair Display Medium"/>
                <a:cs typeface="Playfair Display Medium"/>
                <a:sym typeface="Playfair Display Medium"/>
              </a:rPr>
              <a:t>9  </a:t>
            </a:r>
            <a:r>
              <a:rPr lang="en-GB" sz="1300">
                <a:solidFill>
                  <a:schemeClr val="dk1"/>
                </a:solidFill>
                <a:latin typeface="Playfair Display Medium"/>
                <a:ea typeface="Playfair Display Medium"/>
                <a:cs typeface="Playfair Display Medium"/>
                <a:sym typeface="Playfair Display Medium"/>
              </a:rPr>
              <a:t>How can I ask other questions, find out more, or contribute a story?</a:t>
            </a:r>
            <a:endParaRPr sz="1300">
              <a:latin typeface="Playfair Display Medium"/>
              <a:ea typeface="Playfair Display Medium"/>
              <a:cs typeface="Playfair Display Medium"/>
              <a:sym typeface="Playfair Display Medium"/>
            </a:endParaRPr>
          </a:p>
        </p:txBody>
      </p:sp>
      <p:sp>
        <p:nvSpPr>
          <p:cNvPr id="203" name="Google Shape;203;p31"/>
          <p:cNvSpPr txBox="1"/>
          <p:nvPr/>
        </p:nvSpPr>
        <p:spPr>
          <a:xfrm>
            <a:off x="1620150" y="4699854"/>
            <a:ext cx="5141700" cy="242100"/>
          </a:xfrm>
          <a:prstGeom prst="rect">
            <a:avLst/>
          </a:prstGeom>
          <a:noFill/>
          <a:ln>
            <a:noFill/>
          </a:ln>
        </p:spPr>
        <p:txBody>
          <a:bodyPr anchorCtr="0" anchor="ctr" bIns="36000" lIns="0" spcFirstLastPara="1" rIns="0" wrap="square" tIns="36000">
            <a:spAutoFit/>
          </a:bodyPr>
          <a:lstStyle/>
          <a:p>
            <a:pPr indent="0" lvl="0" marL="0" marR="0" rtl="0" algn="ctr">
              <a:lnSpc>
                <a:spcPct val="114285"/>
              </a:lnSpc>
              <a:spcBef>
                <a:spcPts val="0"/>
              </a:spcBef>
              <a:spcAft>
                <a:spcPts val="0"/>
              </a:spcAft>
              <a:buClr>
                <a:srgbClr val="000000"/>
              </a:buClr>
              <a:buSzPts val="2100"/>
              <a:buFont typeface="Roboto Light"/>
              <a:buNone/>
            </a:pPr>
            <a:r>
              <a:rPr b="1" lang="en-GB" sz="1100">
                <a:latin typeface="Roboto"/>
                <a:ea typeface="Roboto"/>
                <a:cs typeface="Roboto"/>
                <a:sym typeface="Roboto"/>
              </a:rPr>
              <a:t>Click the DEAL logo</a:t>
            </a:r>
            <a:r>
              <a:rPr lang="en-GB" sz="1100">
                <a:latin typeface="Roboto Light"/>
                <a:ea typeface="Roboto Light"/>
                <a:cs typeface="Roboto Light"/>
                <a:sym typeface="Roboto Light"/>
              </a:rPr>
              <a:t> bottom left of every page to come back to this menu page</a:t>
            </a:r>
            <a:endParaRPr b="0" i="0" sz="1100" u="none" cap="none" strike="noStrike">
              <a:solidFill>
                <a:srgbClr val="000000"/>
              </a:solidFill>
              <a:latin typeface="Roboto Light"/>
              <a:ea typeface="Roboto Light"/>
              <a:cs typeface="Roboto Light"/>
              <a:sym typeface="Roboto Light"/>
            </a:endParaRPr>
          </a:p>
        </p:txBody>
      </p:sp>
      <p:pic>
        <p:nvPicPr>
          <p:cNvPr id="204" name="Google Shape;204;p31"/>
          <p:cNvPicPr preferRelativeResize="0"/>
          <p:nvPr/>
        </p:nvPicPr>
        <p:blipFill>
          <a:blip r:embed="rId14">
            <a:alphaModFix/>
          </a:blip>
          <a:stretch>
            <a:fillRect/>
          </a:stretch>
        </p:blipFill>
        <p:spPr>
          <a:xfrm flipH="1">
            <a:off x="1414565" y="4635874"/>
            <a:ext cx="322450" cy="30019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67">
            <a:hlinkClick r:id="rId3"/>
          </p:cNvPr>
          <p:cNvPicPr preferRelativeResize="0"/>
          <p:nvPr/>
        </p:nvPicPr>
        <p:blipFill>
          <a:blip r:embed="rId4">
            <a:alphaModFix/>
          </a:blip>
          <a:stretch>
            <a:fillRect/>
          </a:stretch>
        </p:blipFill>
        <p:spPr>
          <a:xfrm>
            <a:off x="4759200" y="486172"/>
            <a:ext cx="3851400" cy="4171172"/>
          </a:xfrm>
          <a:prstGeom prst="rect">
            <a:avLst/>
          </a:prstGeom>
          <a:noFill/>
          <a:ln>
            <a:noFill/>
          </a:ln>
          <a:effectLst>
            <a:outerShdw blurRad="57150" rotWithShape="0" algn="bl" dir="5400000" dist="19050">
              <a:srgbClr val="000000">
                <a:alpha val="50000"/>
              </a:srgbClr>
            </a:outerShdw>
          </a:effectLst>
        </p:spPr>
      </p:pic>
      <p:sp>
        <p:nvSpPr>
          <p:cNvPr id="643" name="Google Shape;643;p6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the diversity of perspectives within your community with this </a:t>
            </a:r>
            <a:r>
              <a:rPr b="1" lang="en-GB" sz="2100">
                <a:solidFill>
                  <a:schemeClr val="dk1"/>
                </a:solidFill>
                <a:latin typeface="Roboto"/>
                <a:ea typeface="Roboto"/>
                <a:cs typeface="Roboto"/>
                <a:sym typeface="Roboto"/>
              </a:rPr>
              <a:t>workshop</a:t>
            </a:r>
            <a:r>
              <a:rPr lang="en-GB" sz="2100">
                <a:solidFill>
                  <a:schemeClr val="dk1"/>
                </a:solidFill>
                <a:latin typeface="Roboto Light"/>
                <a:ea typeface="Roboto Light"/>
                <a:cs typeface="Roboto Light"/>
                <a:sym typeface="Roboto Light"/>
              </a:rPr>
              <a:t> that asks ‘Can humanity can get into the Doughnut by 2050?’ and invites us to try other perspectives on for size.</a:t>
            </a:r>
            <a:endParaRPr b="1" sz="2100">
              <a:solidFill>
                <a:schemeClr val="dk1"/>
              </a:solidFill>
              <a:latin typeface="Roboto"/>
              <a:ea typeface="Roboto"/>
              <a:cs typeface="Roboto"/>
              <a:sym typeface="Roboto"/>
            </a:endParaRPr>
          </a:p>
        </p:txBody>
      </p:sp>
      <p:pic>
        <p:nvPicPr>
          <p:cNvPr id="644" name="Google Shape;644;p67"/>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645" name="Google Shape;645;p6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46" name="Google Shape;646;p67"/>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647" name="Google Shape;647;p67"/>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648" name="Google Shape;648;p67"/>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49" name="Google Shape;649;p6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68">
            <a:hlinkClick r:id="rId3"/>
          </p:cNvPr>
          <p:cNvPicPr preferRelativeResize="0"/>
          <p:nvPr/>
        </p:nvPicPr>
        <p:blipFill>
          <a:blip r:embed="rId4">
            <a:alphaModFix/>
          </a:blip>
          <a:stretch>
            <a:fillRect/>
          </a:stretch>
        </p:blipFill>
        <p:spPr>
          <a:xfrm>
            <a:off x="4759201" y="486175"/>
            <a:ext cx="3851400" cy="4171172"/>
          </a:xfrm>
          <a:prstGeom prst="rect">
            <a:avLst/>
          </a:prstGeom>
          <a:noFill/>
          <a:ln>
            <a:noFill/>
          </a:ln>
          <a:effectLst>
            <a:outerShdw blurRad="57150" rotWithShape="0" algn="bl" dir="5400000" dist="19050">
              <a:srgbClr val="000000">
                <a:alpha val="50000"/>
              </a:srgbClr>
            </a:outerShdw>
          </a:effectLst>
        </p:spPr>
      </p:pic>
      <p:sp>
        <p:nvSpPr>
          <p:cNvPr id="655" name="Google Shape;655;p6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the connections between the dimensions of the Doughnut with this fun and energising </a:t>
            </a:r>
            <a:r>
              <a:rPr b="1" lang="en-GB" sz="2100">
                <a:solidFill>
                  <a:schemeClr val="dk1"/>
                </a:solidFill>
                <a:latin typeface="Roboto"/>
                <a:ea typeface="Roboto"/>
                <a:cs typeface="Roboto"/>
                <a:sym typeface="Roboto"/>
              </a:rPr>
              <a:t>activity</a:t>
            </a:r>
            <a:r>
              <a:rPr lang="en-GB" sz="2100">
                <a:solidFill>
                  <a:schemeClr val="dk1"/>
                </a:solidFill>
                <a:latin typeface="Roboto Light"/>
                <a:ea typeface="Roboto Light"/>
                <a:cs typeface="Roboto Light"/>
                <a:sym typeface="Roboto Light"/>
              </a:rPr>
              <a:t>. Connecting with one person after another, rapidly accelerates both individual and collective understanding.</a:t>
            </a:r>
            <a:endParaRPr b="1" sz="2100">
              <a:solidFill>
                <a:schemeClr val="dk1"/>
              </a:solidFill>
              <a:latin typeface="Roboto"/>
              <a:ea typeface="Roboto"/>
              <a:cs typeface="Roboto"/>
              <a:sym typeface="Roboto"/>
            </a:endParaRPr>
          </a:p>
        </p:txBody>
      </p:sp>
      <p:pic>
        <p:nvPicPr>
          <p:cNvPr id="656" name="Google Shape;656;p68"/>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657" name="Google Shape;657;p6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58" name="Google Shape;658;p68"/>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659" name="Google Shape;659;p68"/>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660" name="Google Shape;660;p68"/>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61" name="Google Shape;661;p68">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9"/>
          <p:cNvSpPr txBox="1"/>
          <p:nvPr/>
        </p:nvSpPr>
        <p:spPr>
          <a:xfrm>
            <a:off x="533400" y="1219200"/>
            <a:ext cx="35352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Invite</a:t>
            </a:r>
            <a:r>
              <a:rPr lang="en-GB" sz="2100">
                <a:solidFill>
                  <a:schemeClr val="dk1"/>
                </a:solidFill>
                <a:latin typeface="Roboto Light"/>
                <a:ea typeface="Roboto Light"/>
                <a:cs typeface="Roboto Light"/>
                <a:sym typeface="Roboto Light"/>
              </a:rPr>
              <a:t> the imagination of your community - of people of all ages - with this </a:t>
            </a:r>
            <a:r>
              <a:rPr b="1" lang="en-GB" sz="2100">
                <a:solidFill>
                  <a:schemeClr val="dk1"/>
                </a:solidFill>
                <a:latin typeface="Roboto"/>
                <a:ea typeface="Roboto"/>
                <a:cs typeface="Roboto"/>
                <a:sym typeface="Roboto"/>
              </a:rPr>
              <a:t>activity</a:t>
            </a:r>
            <a:r>
              <a:rPr lang="en-GB" sz="2100">
                <a:solidFill>
                  <a:schemeClr val="dk1"/>
                </a:solidFill>
                <a:latin typeface="Roboto Light"/>
                <a:ea typeface="Roboto Light"/>
                <a:cs typeface="Roboto Light"/>
                <a:sym typeface="Roboto Light"/>
              </a:rPr>
              <a:t> that invites people to dream what they want a world in the Doughnut to look and feel like. Connect the dreams together to create a Dream Spiral!</a:t>
            </a:r>
            <a:endParaRPr b="1" sz="2100">
              <a:solidFill>
                <a:schemeClr val="dk1"/>
              </a:solidFill>
              <a:latin typeface="Roboto"/>
              <a:ea typeface="Roboto"/>
              <a:cs typeface="Roboto"/>
              <a:sym typeface="Roboto"/>
            </a:endParaRPr>
          </a:p>
        </p:txBody>
      </p:sp>
      <p:pic>
        <p:nvPicPr>
          <p:cNvPr id="667" name="Google Shape;667;p69"/>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668" name="Google Shape;668;p6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69" name="Google Shape;669;p69">
            <a:hlinkClick r:id="rId4"/>
          </p:cNvPr>
          <p:cNvPicPr preferRelativeResize="0"/>
          <p:nvPr/>
        </p:nvPicPr>
        <p:blipFill>
          <a:blip r:embed="rId5">
            <a:alphaModFix/>
          </a:blip>
          <a:stretch>
            <a:fillRect/>
          </a:stretch>
        </p:blipFill>
        <p:spPr>
          <a:xfrm>
            <a:off x="4759200" y="486175"/>
            <a:ext cx="3851400" cy="4171172"/>
          </a:xfrm>
          <a:prstGeom prst="rect">
            <a:avLst/>
          </a:prstGeom>
          <a:noFill/>
          <a:ln>
            <a:noFill/>
          </a:ln>
          <a:effectLst>
            <a:outerShdw blurRad="57150" rotWithShape="0" algn="bl" dir="5400000" dist="19050">
              <a:srgbClr val="000000">
                <a:alpha val="50000"/>
              </a:srgbClr>
            </a:outerShdw>
          </a:effectLst>
        </p:spPr>
      </p:pic>
      <p:pic>
        <p:nvPicPr>
          <p:cNvPr id="670" name="Google Shape;670;p69"/>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671" name="Google Shape;671;p69"/>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672" name="Google Shape;672;p69"/>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73" name="Google Shape;673;p69">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70">
            <a:hlinkClick r:id="rId3"/>
          </p:cNvPr>
          <p:cNvPicPr preferRelativeResize="0"/>
          <p:nvPr/>
        </p:nvPicPr>
        <p:blipFill>
          <a:blip r:embed="rId4">
            <a:alphaModFix/>
          </a:blip>
          <a:stretch>
            <a:fillRect/>
          </a:stretch>
        </p:blipFill>
        <p:spPr>
          <a:xfrm>
            <a:off x="4759199" y="486174"/>
            <a:ext cx="3851400" cy="4171156"/>
          </a:xfrm>
          <a:prstGeom prst="rect">
            <a:avLst/>
          </a:prstGeom>
          <a:noFill/>
          <a:ln>
            <a:noFill/>
          </a:ln>
          <a:effectLst>
            <a:outerShdw blurRad="57150" rotWithShape="0" algn="bl" dir="5400000" dist="19050">
              <a:srgbClr val="000000">
                <a:alpha val="50000"/>
              </a:srgbClr>
            </a:outerShdw>
          </a:effectLst>
        </p:spPr>
      </p:pic>
      <p:sp>
        <p:nvSpPr>
          <p:cNvPr id="679" name="Google Shape;679;p7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Play</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the fun and fast </a:t>
            </a:r>
            <a:r>
              <a:rPr b="1" lang="en-GB" sz="2100">
                <a:solidFill>
                  <a:schemeClr val="dk1"/>
                </a:solidFill>
                <a:latin typeface="Roboto"/>
                <a:ea typeface="Roboto"/>
                <a:cs typeface="Roboto"/>
                <a:sym typeface="Roboto"/>
              </a:rPr>
              <a:t>game</a:t>
            </a:r>
            <a:r>
              <a:rPr lang="en-GB" sz="2100">
                <a:solidFill>
                  <a:schemeClr val="dk1"/>
                </a:solidFill>
                <a:latin typeface="Roboto Light"/>
                <a:ea typeface="Roboto Light"/>
                <a:cs typeface="Roboto Light"/>
                <a:sym typeface="Roboto Light"/>
              </a:rPr>
              <a:t> Ring Rescue, to get people working together round a common goal - to rescue someone from the hole in the middle of the Doughnut!</a:t>
            </a:r>
            <a:endParaRPr b="1" sz="2100">
              <a:solidFill>
                <a:schemeClr val="dk1"/>
              </a:solidFill>
              <a:latin typeface="Roboto"/>
              <a:ea typeface="Roboto"/>
              <a:cs typeface="Roboto"/>
              <a:sym typeface="Roboto"/>
            </a:endParaRPr>
          </a:p>
        </p:txBody>
      </p:sp>
      <p:pic>
        <p:nvPicPr>
          <p:cNvPr id="680" name="Google Shape;680;p70"/>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681" name="Google Shape;681;p7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82" name="Google Shape;682;p70"/>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683" name="Google Shape;683;p70"/>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684" name="Google Shape;684;p70"/>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685" name="Google Shape;685;p70">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the story of how people in Amsterdam Nieuw-West created the Donut Bakery to connect changemakers and host a </a:t>
            </a:r>
            <a:r>
              <a:rPr b="1" lang="en-GB" sz="2100">
                <a:solidFill>
                  <a:schemeClr val="dk1"/>
                </a:solidFill>
                <a:latin typeface="Roboto"/>
                <a:ea typeface="Roboto"/>
                <a:cs typeface="Roboto"/>
                <a:sym typeface="Roboto"/>
              </a:rPr>
              <a:t>neighbourhood festival</a:t>
            </a:r>
            <a:r>
              <a:rPr lang="en-GB" sz="2100">
                <a:solidFill>
                  <a:schemeClr val="dk1"/>
                </a:solidFill>
                <a:latin typeface="Roboto Light"/>
                <a:ea typeface="Roboto Light"/>
                <a:cs typeface="Roboto Light"/>
                <a:sym typeface="Roboto Light"/>
              </a:rPr>
              <a:t> to introduce the ideas to residents and build momentum for change.</a:t>
            </a:r>
            <a:endParaRPr sz="2100">
              <a:solidFill>
                <a:schemeClr val="dk1"/>
              </a:solidFill>
              <a:latin typeface="Roboto Light"/>
              <a:ea typeface="Roboto Light"/>
              <a:cs typeface="Roboto Light"/>
              <a:sym typeface="Roboto Light"/>
            </a:endParaRPr>
          </a:p>
        </p:txBody>
      </p:sp>
      <p:pic>
        <p:nvPicPr>
          <p:cNvPr id="691" name="Google Shape;691;p71"/>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692" name="Google Shape;692;p7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693" name="Google Shape;693;p71"/>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694" name="Google Shape;694;p71">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695" name="Google Shape;695;p71">
            <a:hlinkClick r:id="rId7"/>
          </p:cNvPr>
          <p:cNvPicPr preferRelativeResize="0"/>
          <p:nvPr/>
        </p:nvPicPr>
        <p:blipFill>
          <a:blip r:embed="rId8">
            <a:alphaModFix/>
          </a:blip>
          <a:stretch>
            <a:fillRect/>
          </a:stretch>
        </p:blipFill>
        <p:spPr>
          <a:xfrm>
            <a:off x="4759200" y="486174"/>
            <a:ext cx="3851400" cy="41711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the story of how people in Berlin organised a </a:t>
            </a:r>
            <a:r>
              <a:rPr b="1" lang="en-GB" sz="2100">
                <a:solidFill>
                  <a:schemeClr val="dk1"/>
                </a:solidFill>
                <a:latin typeface="Roboto"/>
                <a:ea typeface="Roboto"/>
                <a:cs typeface="Roboto"/>
                <a:sym typeface="Roboto"/>
              </a:rPr>
              <a:t>street festival</a:t>
            </a:r>
            <a:r>
              <a:rPr lang="en-GB" sz="2100">
                <a:solidFill>
                  <a:schemeClr val="dk1"/>
                </a:solidFill>
                <a:latin typeface="Roboto Light"/>
                <a:ea typeface="Roboto Light"/>
                <a:cs typeface="Roboto Light"/>
                <a:sym typeface="Roboto Light"/>
              </a:rPr>
              <a:t> to engage passers-by with the ideas, and how this fits within the work of an open group of changemakers called Donut Berlin.</a:t>
            </a:r>
            <a:endParaRPr sz="2100">
              <a:solidFill>
                <a:schemeClr val="dk1"/>
              </a:solidFill>
              <a:latin typeface="Roboto Light"/>
              <a:ea typeface="Roboto Light"/>
              <a:cs typeface="Roboto Light"/>
              <a:sym typeface="Roboto Light"/>
            </a:endParaRPr>
          </a:p>
        </p:txBody>
      </p:sp>
      <p:pic>
        <p:nvPicPr>
          <p:cNvPr id="701" name="Google Shape;701;p72"/>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702" name="Google Shape;702;p7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03" name="Google Shape;703;p72"/>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704" name="Google Shape;704;p72">
            <a:hlinkClick r:id="rId5"/>
          </p:cNvPr>
          <p:cNvPicPr preferRelativeResize="0"/>
          <p:nvPr/>
        </p:nvPicPr>
        <p:blipFill>
          <a:blip r:embed="rId6">
            <a:alphaModFix/>
          </a:blip>
          <a:stretch>
            <a:fillRect/>
          </a:stretch>
        </p:blipFill>
        <p:spPr>
          <a:xfrm>
            <a:off x="4759200" y="486175"/>
            <a:ext cx="3851400" cy="4171167"/>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705" name="Google Shape;705;p72">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3"/>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the Zero Carbon Guildford - a UK </a:t>
            </a:r>
            <a:r>
              <a:rPr b="1" lang="en-GB" sz="2100">
                <a:solidFill>
                  <a:schemeClr val="dk1"/>
                </a:solidFill>
                <a:latin typeface="Roboto"/>
                <a:ea typeface="Roboto"/>
                <a:cs typeface="Roboto"/>
                <a:sym typeface="Roboto"/>
              </a:rPr>
              <a:t>Climate Emergency Hub</a:t>
            </a:r>
            <a:r>
              <a:rPr lang="en-GB" sz="2100">
                <a:solidFill>
                  <a:schemeClr val="dk1"/>
                </a:solidFill>
                <a:latin typeface="Roboto Light"/>
                <a:ea typeface="Roboto Light"/>
                <a:cs typeface="Roboto Light"/>
                <a:sym typeface="Roboto Light"/>
              </a:rPr>
              <a:t> - are introducing the ideas to </a:t>
            </a:r>
            <a:r>
              <a:rPr lang="en-GB" sz="2100">
                <a:solidFill>
                  <a:schemeClr val="dk1"/>
                </a:solidFill>
                <a:latin typeface="Roboto Light"/>
                <a:ea typeface="Roboto Light"/>
                <a:cs typeface="Roboto Light"/>
                <a:sym typeface="Roboto Light"/>
              </a:rPr>
              <a:t>school children</a:t>
            </a:r>
            <a:r>
              <a:rPr lang="en-GB" sz="2100">
                <a:solidFill>
                  <a:schemeClr val="dk1"/>
                </a:solidFill>
                <a:latin typeface="Roboto Light"/>
                <a:ea typeface="Roboto Light"/>
                <a:cs typeface="Roboto Light"/>
                <a:sym typeface="Roboto Light"/>
              </a:rPr>
              <a:t> and residents  of diverse perspective in their place.</a:t>
            </a:r>
            <a:endParaRPr sz="2100">
              <a:solidFill>
                <a:schemeClr val="dk1"/>
              </a:solidFill>
              <a:latin typeface="Roboto Light"/>
              <a:ea typeface="Roboto Light"/>
              <a:cs typeface="Roboto Light"/>
              <a:sym typeface="Roboto Light"/>
            </a:endParaRPr>
          </a:p>
        </p:txBody>
      </p:sp>
      <p:pic>
        <p:nvPicPr>
          <p:cNvPr id="711" name="Google Shape;711;p73"/>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712" name="Google Shape;712;p73"/>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13" name="Google Shape;713;p73"/>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714" name="Google Shape;714;p73">
            <a:hlinkClick r:id="rId5"/>
          </p:cNvPr>
          <p:cNvPicPr preferRelativeResize="0"/>
          <p:nvPr/>
        </p:nvPicPr>
        <p:blipFill>
          <a:blip r:embed="rId6">
            <a:alphaModFix/>
          </a:blip>
          <a:stretch>
            <a:fillRect/>
          </a:stretch>
        </p:blipFill>
        <p:spPr>
          <a:xfrm>
            <a:off x="4759200" y="486174"/>
            <a:ext cx="3851400" cy="4171167"/>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715" name="Google Shape;715;p73">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the Irish Doughnut Economics Network introduced the ideas through a </a:t>
            </a:r>
            <a:r>
              <a:rPr b="1" lang="en-GB" sz="2100">
                <a:solidFill>
                  <a:schemeClr val="dk1"/>
                </a:solidFill>
                <a:latin typeface="Roboto"/>
                <a:ea typeface="Roboto"/>
                <a:cs typeface="Roboto"/>
                <a:sym typeface="Roboto"/>
              </a:rPr>
              <a:t>Movement</a:t>
            </a:r>
            <a:r>
              <a:rPr b="1" lang="en-GB" sz="2100">
                <a:solidFill>
                  <a:schemeClr val="dk1"/>
                </a:solidFill>
                <a:latin typeface="Roboto"/>
                <a:ea typeface="Roboto"/>
                <a:cs typeface="Roboto"/>
                <a:sym typeface="Roboto"/>
              </a:rPr>
              <a:t> Lab</a:t>
            </a:r>
            <a:r>
              <a:rPr lang="en-GB" sz="2100">
                <a:solidFill>
                  <a:schemeClr val="dk1"/>
                </a:solidFill>
                <a:latin typeface="Roboto Light"/>
                <a:ea typeface="Roboto Light"/>
                <a:cs typeface="Roboto Light"/>
                <a:sym typeface="Roboto Light"/>
              </a:rPr>
              <a:t>, at a climate festival at the Irish Museum of Modern Art.</a:t>
            </a:r>
            <a:endParaRPr sz="2100">
              <a:solidFill>
                <a:schemeClr val="dk1"/>
              </a:solidFill>
              <a:latin typeface="Roboto Light"/>
              <a:ea typeface="Roboto Light"/>
              <a:cs typeface="Roboto Light"/>
              <a:sym typeface="Roboto Light"/>
            </a:endParaRPr>
          </a:p>
        </p:txBody>
      </p:sp>
      <p:pic>
        <p:nvPicPr>
          <p:cNvPr id="721" name="Google Shape;721;p74"/>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722" name="Google Shape;722;p7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23" name="Google Shape;723;p74"/>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724" name="Google Shape;724;p74">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725" name="Google Shape;725;p74">
            <a:hlinkClick r:id="rId7"/>
          </p:cNvPr>
          <p:cNvPicPr preferRelativeResize="0"/>
          <p:nvPr/>
        </p:nvPicPr>
        <p:blipFill>
          <a:blip r:embed="rId8">
            <a:alphaModFix/>
          </a:blip>
          <a:stretch>
            <a:fillRect/>
          </a:stretch>
        </p:blipFill>
        <p:spPr>
          <a:xfrm>
            <a:off x="4759200" y="486175"/>
            <a:ext cx="3851400" cy="417116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730" name="Shape 730"/>
        <p:cNvGrpSpPr/>
        <p:nvPr/>
      </p:nvGrpSpPr>
      <p:grpSpPr>
        <a:xfrm>
          <a:off x="0" y="0"/>
          <a:ext cx="0" cy="0"/>
          <a:chOff x="0" y="0"/>
          <a:chExt cx="0" cy="0"/>
        </a:xfrm>
      </p:grpSpPr>
      <p:sp>
        <p:nvSpPr>
          <p:cNvPr id="731" name="Google Shape;731;p75"/>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dk1"/>
                </a:solidFill>
                <a:latin typeface="Playfair Display Medium"/>
                <a:ea typeface="Playfair Display Medium"/>
                <a:cs typeface="Playfair Display Medium"/>
                <a:sym typeface="Playfair Display Medium"/>
              </a:rPr>
              <a:t>4 </a:t>
            </a:r>
            <a:r>
              <a:rPr lang="en-GB" sz="5000">
                <a:solidFill>
                  <a:schemeClr val="lt1"/>
                </a:solidFill>
                <a:latin typeface="Playfair Display Medium"/>
                <a:ea typeface="Playfair Display Medium"/>
                <a:cs typeface="Playfair Display Medium"/>
                <a:sym typeface="Playfair Display Medium"/>
              </a:rPr>
              <a:t>How can we apply the ideas of Doughnut Economics to our place?</a:t>
            </a:r>
            <a:endParaRPr sz="5000">
              <a:solidFill>
                <a:schemeClr val="lt1"/>
              </a:solidFill>
              <a:latin typeface="Playfair Display Medium"/>
              <a:ea typeface="Playfair Display Medium"/>
              <a:cs typeface="Playfair Display Medium"/>
              <a:sym typeface="Playfair Display Medium"/>
            </a:endParaRPr>
          </a:p>
        </p:txBody>
      </p:sp>
      <p:pic>
        <p:nvPicPr>
          <p:cNvPr id="732" name="Google Shape;732;p75">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737" name="Shape 737"/>
        <p:cNvGrpSpPr/>
        <p:nvPr/>
      </p:nvGrpSpPr>
      <p:grpSpPr>
        <a:xfrm>
          <a:off x="0" y="0"/>
          <a:ext cx="0" cy="0"/>
          <a:chOff x="0" y="0"/>
          <a:chExt cx="0" cy="0"/>
        </a:xfrm>
      </p:grpSpPr>
      <p:sp>
        <p:nvSpPr>
          <p:cNvPr id="738" name="Google Shape;738;p76"/>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lt1"/>
                </a:solidFill>
                <a:latin typeface="Playfair Display"/>
                <a:ea typeface="Playfair Display"/>
                <a:cs typeface="Playfair Display"/>
                <a:sym typeface="Playfair Display"/>
              </a:rPr>
              <a:t>In this chapter, we’ll introduce ‘Doughnut Unrolled’ and the framework of the </a:t>
            </a:r>
            <a:r>
              <a:rPr lang="en-GB" sz="3000">
                <a:solidFill>
                  <a:schemeClr val="lt1"/>
                </a:solidFill>
                <a:latin typeface="Playfair Display"/>
                <a:ea typeface="Playfair Display"/>
                <a:cs typeface="Playfair Display"/>
                <a:sym typeface="Playfair Display"/>
              </a:rPr>
              <a:t>four lenses</a:t>
            </a:r>
            <a:r>
              <a:rPr lang="en-GB" sz="3000">
                <a:solidFill>
                  <a:schemeClr val="lt1"/>
                </a:solidFill>
                <a:latin typeface="Playfair Display"/>
                <a:ea typeface="Playfair Display"/>
                <a:cs typeface="Playfair Display"/>
                <a:sym typeface="Playfair Display"/>
              </a:rPr>
              <a:t>, with some tools you can use and some stories for inspiration about how to apply this to your community.</a:t>
            </a:r>
            <a:endParaRPr sz="3000">
              <a:solidFill>
                <a:schemeClr val="lt1"/>
              </a:solidFill>
              <a:latin typeface="Playfair Display"/>
              <a:ea typeface="Playfair Display"/>
              <a:cs typeface="Playfair Display"/>
              <a:sym typeface="Playfair Display"/>
            </a:endParaRPr>
          </a:p>
        </p:txBody>
      </p:sp>
      <p:pic>
        <p:nvPicPr>
          <p:cNvPr id="739" name="Google Shape;739;p76">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209" name="Shape 209"/>
        <p:cNvGrpSpPr/>
        <p:nvPr/>
      </p:nvGrpSpPr>
      <p:grpSpPr>
        <a:xfrm>
          <a:off x="0" y="0"/>
          <a:ext cx="0" cy="0"/>
          <a:chOff x="0" y="0"/>
          <a:chExt cx="0" cy="0"/>
        </a:xfrm>
      </p:grpSpPr>
      <p:sp>
        <p:nvSpPr>
          <p:cNvPr id="210" name="Google Shape;210;p32"/>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a:ea typeface="Playfair Display"/>
                <a:cs typeface="Playfair Display"/>
                <a:sym typeface="Playfair Display"/>
              </a:rPr>
              <a:t>1</a:t>
            </a:r>
            <a:r>
              <a:rPr lang="en-GB" sz="5000">
                <a:solidFill>
                  <a:schemeClr val="dk1"/>
                </a:solidFill>
                <a:latin typeface="Playfair Display"/>
                <a:ea typeface="Playfair Display"/>
                <a:cs typeface="Playfair Display"/>
                <a:sym typeface="Playfair Display"/>
              </a:rPr>
              <a:t>  What is Doughnut Economics?</a:t>
            </a:r>
            <a:endParaRPr sz="5000">
              <a:solidFill>
                <a:schemeClr val="dk1"/>
              </a:solidFill>
              <a:latin typeface="Playfair Display"/>
              <a:ea typeface="Playfair Display"/>
              <a:cs typeface="Playfair Display"/>
              <a:sym typeface="Playfair Display"/>
            </a:endParaRPr>
          </a:p>
        </p:txBody>
      </p:sp>
      <p:pic>
        <p:nvPicPr>
          <p:cNvPr id="211" name="Google Shape;211;p32">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77">
            <a:hlinkClick r:id="rId3"/>
          </p:cNvPr>
          <p:cNvPicPr preferRelativeResize="0"/>
          <p:nvPr/>
        </p:nvPicPr>
        <p:blipFill>
          <a:blip r:embed="rId4">
            <a:alphaModFix/>
          </a:blip>
          <a:stretch>
            <a:fillRect/>
          </a:stretch>
        </p:blipFill>
        <p:spPr>
          <a:xfrm>
            <a:off x="4759200" y="486175"/>
            <a:ext cx="3851400" cy="4171162"/>
          </a:xfrm>
          <a:prstGeom prst="rect">
            <a:avLst/>
          </a:prstGeom>
          <a:noFill/>
          <a:ln>
            <a:noFill/>
          </a:ln>
          <a:effectLst>
            <a:outerShdw blurRad="57150" rotWithShape="0" algn="bl" dir="5400000" dist="19050">
              <a:srgbClr val="000000">
                <a:alpha val="50000"/>
              </a:srgbClr>
            </a:outerShdw>
          </a:effectLst>
        </p:spPr>
      </p:pic>
      <p:sp>
        <p:nvSpPr>
          <p:cNvPr id="745" name="Google Shape;745;p7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the </a:t>
            </a:r>
            <a:r>
              <a:rPr b="1" lang="en-GB" sz="2100">
                <a:solidFill>
                  <a:schemeClr val="dk1"/>
                </a:solidFill>
                <a:latin typeface="Roboto"/>
                <a:ea typeface="Roboto"/>
                <a:cs typeface="Roboto"/>
                <a:sym typeface="Roboto"/>
              </a:rPr>
              <a:t>Doughnut Unrolled</a:t>
            </a:r>
            <a:r>
              <a:rPr lang="en-GB" sz="2100">
                <a:solidFill>
                  <a:schemeClr val="dk1"/>
                </a:solidFill>
                <a:latin typeface="Roboto Light"/>
                <a:ea typeface="Roboto Light"/>
                <a:cs typeface="Roboto Light"/>
                <a:sym typeface="Roboto Light"/>
              </a:rPr>
              <a:t> method for applying the Doughnut to your community, which introduces the </a:t>
            </a:r>
            <a:r>
              <a:rPr i="1" lang="en-GB" sz="2100">
                <a:solidFill>
                  <a:schemeClr val="dk1"/>
                </a:solidFill>
                <a:latin typeface="Roboto Light"/>
                <a:ea typeface="Roboto Light"/>
                <a:cs typeface="Roboto Light"/>
                <a:sym typeface="Roboto Light"/>
              </a:rPr>
              <a:t>four lenses</a:t>
            </a:r>
            <a:r>
              <a:rPr lang="en-GB" sz="2100">
                <a:solidFill>
                  <a:schemeClr val="dk1"/>
                </a:solidFill>
                <a:latin typeface="Roboto Light"/>
                <a:ea typeface="Roboto Light"/>
                <a:cs typeface="Roboto Light"/>
                <a:sym typeface="Roboto Light"/>
              </a:rPr>
              <a:t> as a holistic thinking compass to explore local, global, social and ecological perspectives.</a:t>
            </a:r>
            <a:endParaRPr b="1" sz="2100">
              <a:solidFill>
                <a:schemeClr val="dk1"/>
              </a:solidFill>
              <a:latin typeface="Roboto"/>
              <a:ea typeface="Roboto"/>
              <a:cs typeface="Roboto"/>
              <a:sym typeface="Roboto"/>
            </a:endParaRPr>
          </a:p>
        </p:txBody>
      </p:sp>
      <p:pic>
        <p:nvPicPr>
          <p:cNvPr id="746" name="Google Shape;746;p77"/>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747" name="Google Shape;747;p7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48" name="Google Shape;748;p77"/>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749" name="Google Shape;749;p77"/>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 minutes</a:t>
            </a:r>
            <a:endParaRPr b="1" i="0" sz="1700" u="none" cap="none" strike="noStrike">
              <a:solidFill>
                <a:schemeClr val="dk1"/>
              </a:solidFill>
              <a:latin typeface="Roboto"/>
              <a:ea typeface="Roboto"/>
              <a:cs typeface="Roboto"/>
              <a:sym typeface="Roboto"/>
            </a:endParaRPr>
          </a:p>
        </p:txBody>
      </p:sp>
      <p:pic>
        <p:nvPicPr>
          <p:cNvPr id="750" name="Google Shape;750;p77"/>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751" name="Google Shape;751;p7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78">
            <a:hlinkClick r:id="rId3"/>
          </p:cNvPr>
          <p:cNvPicPr preferRelativeResize="0"/>
          <p:nvPr/>
        </p:nvPicPr>
        <p:blipFill>
          <a:blip r:embed="rId4">
            <a:alphaModFix/>
          </a:blip>
          <a:stretch>
            <a:fillRect/>
          </a:stretch>
        </p:blipFill>
        <p:spPr>
          <a:xfrm>
            <a:off x="4759201" y="486175"/>
            <a:ext cx="3851400" cy="4171172"/>
          </a:xfrm>
          <a:prstGeom prst="rect">
            <a:avLst/>
          </a:prstGeom>
          <a:noFill/>
          <a:ln>
            <a:noFill/>
          </a:ln>
          <a:effectLst>
            <a:outerShdw blurRad="57150" rotWithShape="0" algn="bl" dir="5400000" dist="19050">
              <a:srgbClr val="000000">
                <a:alpha val="50000"/>
              </a:srgbClr>
            </a:outerShdw>
          </a:effectLst>
        </p:spPr>
      </p:pic>
      <p:sp>
        <p:nvSpPr>
          <p:cNvPr id="757" name="Google Shape;757;p7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about the all the </a:t>
            </a:r>
            <a:r>
              <a:rPr b="1" lang="en-GB" sz="2100">
                <a:solidFill>
                  <a:schemeClr val="dk1"/>
                </a:solidFill>
                <a:latin typeface="Roboto"/>
                <a:ea typeface="Roboto"/>
                <a:cs typeface="Roboto"/>
                <a:sym typeface="Roboto"/>
              </a:rPr>
              <a:t>dimensions</a:t>
            </a:r>
            <a:r>
              <a:rPr lang="en-GB" sz="2100">
                <a:solidFill>
                  <a:schemeClr val="dk1"/>
                </a:solidFill>
                <a:latin typeface="Roboto Light"/>
                <a:ea typeface="Roboto Light"/>
                <a:cs typeface="Roboto Light"/>
                <a:sym typeface="Roboto Light"/>
              </a:rPr>
              <a:t> of the four lenses in this tool. You can also turn this into an interactive activity with the tool </a:t>
            </a:r>
            <a:r>
              <a:rPr i="1" lang="en-GB" sz="2100">
                <a:solidFill>
                  <a:schemeClr val="dk1"/>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Sparking Connections</a:t>
            </a:r>
            <a:r>
              <a:rPr lang="en-GB" sz="2100">
                <a:solidFill>
                  <a:schemeClr val="dk1"/>
                </a:solidFill>
                <a:latin typeface="Roboto Light"/>
                <a:ea typeface="Roboto Light"/>
                <a:cs typeface="Roboto Light"/>
                <a:sym typeface="Roboto Light"/>
              </a:rPr>
              <a:t>.</a:t>
            </a:r>
            <a:endParaRPr sz="2100">
              <a:solidFill>
                <a:schemeClr val="dk1"/>
              </a:solidFill>
              <a:latin typeface="Roboto Light"/>
              <a:ea typeface="Roboto Light"/>
              <a:cs typeface="Roboto Light"/>
              <a:sym typeface="Roboto Light"/>
            </a:endParaRPr>
          </a:p>
        </p:txBody>
      </p:sp>
      <p:pic>
        <p:nvPicPr>
          <p:cNvPr id="758" name="Google Shape;758;p78"/>
          <p:cNvPicPr preferRelativeResize="0"/>
          <p:nvPr/>
        </p:nvPicPr>
        <p:blipFill>
          <a:blip r:embed="rId6">
            <a:alphaModFix/>
          </a:blip>
          <a:stretch>
            <a:fillRect/>
          </a:stretch>
        </p:blipFill>
        <p:spPr>
          <a:xfrm>
            <a:off x="533400" y="432252"/>
            <a:ext cx="441125" cy="410675"/>
          </a:xfrm>
          <a:prstGeom prst="rect">
            <a:avLst/>
          </a:prstGeom>
          <a:noFill/>
          <a:ln>
            <a:noFill/>
          </a:ln>
        </p:spPr>
      </p:pic>
      <p:sp>
        <p:nvSpPr>
          <p:cNvPr id="759" name="Google Shape;759;p7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60" name="Google Shape;760;p78"/>
          <p:cNvPicPr preferRelativeResize="0"/>
          <p:nvPr/>
        </p:nvPicPr>
        <p:blipFill rotWithShape="1">
          <a:blip r:embed="rId7">
            <a:alphaModFix/>
          </a:blip>
          <a:srcRect b="0" l="0" r="0" t="0"/>
          <a:stretch/>
        </p:blipFill>
        <p:spPr>
          <a:xfrm>
            <a:off x="3793683" y="437979"/>
            <a:ext cx="420900" cy="420900"/>
          </a:xfrm>
          <a:prstGeom prst="rect">
            <a:avLst/>
          </a:prstGeom>
          <a:noFill/>
          <a:ln>
            <a:noFill/>
          </a:ln>
        </p:spPr>
      </p:pic>
      <p:sp>
        <p:nvSpPr>
          <p:cNvPr id="761" name="Google Shape;761;p78"/>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 minutes</a:t>
            </a:r>
            <a:endParaRPr b="1" i="0" sz="1700" u="none" cap="none" strike="noStrike">
              <a:solidFill>
                <a:schemeClr val="dk1"/>
              </a:solidFill>
              <a:latin typeface="Roboto"/>
              <a:ea typeface="Roboto"/>
              <a:cs typeface="Roboto"/>
              <a:sym typeface="Roboto"/>
            </a:endParaRPr>
          </a:p>
        </p:txBody>
      </p:sp>
      <p:pic>
        <p:nvPicPr>
          <p:cNvPr id="762" name="Google Shape;762;p78"/>
          <p:cNvPicPr preferRelativeResize="0"/>
          <p:nvPr/>
        </p:nvPicPr>
        <p:blipFill>
          <a:blip r:embed="rId8">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763" name="Google Shape;763;p78">
            <a:hlinkClick action="ppaction://hlinksldjump" r:id="rId9"/>
          </p:cNvPr>
          <p:cNvPicPr preferRelativeResize="0"/>
          <p:nvPr/>
        </p:nvPicPr>
        <p:blipFill rotWithShape="1">
          <a:blip r:embed="rId10">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p79">
            <a:hlinkClick r:id="rId3"/>
          </p:cNvPr>
          <p:cNvPicPr preferRelativeResize="0"/>
          <p:nvPr/>
        </p:nvPicPr>
        <p:blipFill>
          <a:blip r:embed="rId4">
            <a:alphaModFix/>
          </a:blip>
          <a:stretch>
            <a:fillRect/>
          </a:stretch>
        </p:blipFill>
        <p:spPr>
          <a:xfrm>
            <a:off x="4759200" y="486175"/>
            <a:ext cx="3851400" cy="4171162"/>
          </a:xfrm>
          <a:prstGeom prst="rect">
            <a:avLst/>
          </a:prstGeom>
          <a:noFill/>
          <a:ln>
            <a:noFill/>
          </a:ln>
          <a:effectLst>
            <a:outerShdw blurRad="57150" rotWithShape="0" algn="bl" dir="5400000" dist="19050">
              <a:srgbClr val="000000">
                <a:alpha val="50000"/>
              </a:srgbClr>
            </a:outerShdw>
          </a:effectLst>
        </p:spPr>
      </p:pic>
      <p:sp>
        <p:nvSpPr>
          <p:cNvPr id="769" name="Google Shape;769;p79"/>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Create </a:t>
            </a:r>
            <a:r>
              <a:rPr lang="en-GB" sz="2100">
                <a:solidFill>
                  <a:schemeClr val="dk1"/>
                </a:solidFill>
                <a:latin typeface="Roboto Light"/>
                <a:ea typeface="Roboto Light"/>
                <a:cs typeface="Roboto Light"/>
                <a:sym typeface="Roboto Light"/>
              </a:rPr>
              <a:t>a </a:t>
            </a:r>
            <a:r>
              <a:rPr b="1" lang="en-GB" sz="2100">
                <a:solidFill>
                  <a:schemeClr val="dk1"/>
                </a:solidFill>
                <a:latin typeface="Roboto"/>
                <a:ea typeface="Roboto"/>
                <a:cs typeface="Roboto"/>
                <a:sym typeface="Roboto"/>
              </a:rPr>
              <a:t>Community Portrait of </a:t>
            </a:r>
            <a:r>
              <a:rPr b="1" lang="en-GB" sz="2100">
                <a:solidFill>
                  <a:schemeClr val="dk1"/>
                </a:solidFill>
                <a:latin typeface="Roboto"/>
                <a:ea typeface="Roboto"/>
                <a:cs typeface="Roboto"/>
                <a:sym typeface="Roboto"/>
              </a:rPr>
              <a:t>Place</a:t>
            </a:r>
            <a:r>
              <a:rPr lang="en-GB" sz="2100">
                <a:solidFill>
                  <a:schemeClr val="dk1"/>
                </a:solidFill>
                <a:latin typeface="Roboto Light"/>
                <a:ea typeface="Roboto Light"/>
                <a:cs typeface="Roboto Light"/>
                <a:sym typeface="Roboto Light"/>
              </a:rPr>
              <a:t> with anything from an introductory workshop to a deep ongoing process. This tool offers an introductory guide and you can read examples of this in practice o</a:t>
            </a:r>
            <a:r>
              <a:rPr lang="en-GB" sz="2100">
                <a:solidFill>
                  <a:schemeClr val="dk1"/>
                </a:solidFill>
                <a:latin typeface="Roboto Light"/>
                <a:ea typeface="Roboto Light"/>
                <a:cs typeface="Roboto Light"/>
                <a:sym typeface="Roboto Light"/>
              </a:rPr>
              <a:t>n</a:t>
            </a:r>
            <a:r>
              <a:rPr lang="en-GB" sz="2100">
                <a:solidFill>
                  <a:schemeClr val="dk1"/>
                </a:solidFill>
                <a:latin typeface="Roboto Light"/>
                <a:ea typeface="Roboto Light"/>
                <a:cs typeface="Roboto Light"/>
                <a:sym typeface="Roboto Light"/>
              </a:rPr>
              <a:t> the following pages.</a:t>
            </a:r>
            <a:endParaRPr b="1" sz="2100">
              <a:solidFill>
                <a:schemeClr val="dk1"/>
              </a:solidFill>
              <a:latin typeface="Roboto"/>
              <a:ea typeface="Roboto"/>
              <a:cs typeface="Roboto"/>
              <a:sym typeface="Roboto"/>
            </a:endParaRPr>
          </a:p>
        </p:txBody>
      </p:sp>
      <p:pic>
        <p:nvPicPr>
          <p:cNvPr id="770" name="Google Shape;770;p79"/>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771" name="Google Shape;771;p7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72" name="Google Shape;772;p79"/>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773" name="Google Shape;773;p79"/>
          <p:cNvSpPr txBox="1"/>
          <p:nvPr/>
        </p:nvSpPr>
        <p:spPr>
          <a:xfrm>
            <a:off x="1534550" y="457200"/>
            <a:ext cx="16659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a:t>
            </a:r>
            <a:r>
              <a:rPr b="1" lang="en-GB" sz="1700">
                <a:solidFill>
                  <a:schemeClr val="dk1"/>
                </a:solidFill>
                <a:latin typeface="Roboto"/>
                <a:ea typeface="Roboto"/>
                <a:cs typeface="Roboto"/>
                <a:sym typeface="Roboto"/>
              </a:rPr>
              <a:t>everal months</a:t>
            </a:r>
            <a:endParaRPr b="1" i="0" sz="1700" u="none" cap="none" strike="noStrike">
              <a:solidFill>
                <a:schemeClr val="dk1"/>
              </a:solidFill>
              <a:latin typeface="Roboto"/>
              <a:ea typeface="Roboto"/>
              <a:cs typeface="Roboto"/>
              <a:sym typeface="Roboto"/>
            </a:endParaRPr>
          </a:p>
        </p:txBody>
      </p:sp>
      <p:pic>
        <p:nvPicPr>
          <p:cNvPr id="774" name="Google Shape;774;p79"/>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775" name="Google Shape;775;p79">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p80">
            <a:hlinkClick r:id="rId3"/>
          </p:cNvPr>
          <p:cNvPicPr preferRelativeResize="0"/>
          <p:nvPr/>
        </p:nvPicPr>
        <p:blipFill>
          <a:blip r:embed="rId4">
            <a:alphaModFix/>
          </a:blip>
          <a:stretch>
            <a:fillRect/>
          </a:stretch>
        </p:blipFill>
        <p:spPr>
          <a:xfrm>
            <a:off x="4759199" y="486175"/>
            <a:ext cx="3851400" cy="4171172"/>
          </a:xfrm>
          <a:prstGeom prst="rect">
            <a:avLst/>
          </a:prstGeom>
          <a:noFill/>
          <a:ln>
            <a:noFill/>
          </a:ln>
          <a:effectLst>
            <a:outerShdw blurRad="57150" rotWithShape="0" algn="bl" dir="5400000" dist="19050">
              <a:srgbClr val="000000">
                <a:alpha val="50000"/>
              </a:srgbClr>
            </a:outerShdw>
          </a:effectLst>
        </p:spPr>
      </p:pic>
      <p:sp>
        <p:nvSpPr>
          <p:cNvPr id="781" name="Google Shape;781;p8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how CIVIC SQUARE created a </a:t>
            </a:r>
            <a:r>
              <a:rPr b="1" lang="en-GB" sz="2100">
                <a:solidFill>
                  <a:schemeClr val="dk1"/>
                </a:solidFill>
                <a:latin typeface="Roboto"/>
                <a:ea typeface="Roboto"/>
                <a:cs typeface="Roboto"/>
                <a:sym typeface="Roboto"/>
              </a:rPr>
              <a:t>Neighborhood Doughnut Portrait</a:t>
            </a:r>
            <a:r>
              <a:rPr lang="en-GB" sz="2100">
                <a:solidFill>
                  <a:schemeClr val="dk1"/>
                </a:solidFill>
                <a:latin typeface="Roboto Light"/>
                <a:ea typeface="Roboto Light"/>
                <a:cs typeface="Roboto Light"/>
                <a:sym typeface="Roboto Light"/>
              </a:rPr>
              <a:t> in Ladywood in Birmingham, UK. Along the way they developed lots of tools you can use, that you can see on the following pages.</a:t>
            </a:r>
            <a:endParaRPr sz="2100">
              <a:solidFill>
                <a:schemeClr val="dk1"/>
              </a:solidFill>
              <a:latin typeface="Roboto Light"/>
              <a:ea typeface="Roboto Light"/>
              <a:cs typeface="Roboto Light"/>
              <a:sym typeface="Roboto Light"/>
            </a:endParaRPr>
          </a:p>
        </p:txBody>
      </p:sp>
      <p:pic>
        <p:nvPicPr>
          <p:cNvPr id="782" name="Google Shape;782;p80"/>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783" name="Google Shape;783;p8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84" name="Google Shape;784;p80"/>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785" name="Google Shape;785;p80"/>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 minutes</a:t>
            </a:r>
            <a:endParaRPr b="1" i="0" sz="1700" u="none" cap="none" strike="noStrike">
              <a:solidFill>
                <a:schemeClr val="dk1"/>
              </a:solidFill>
              <a:latin typeface="Roboto"/>
              <a:ea typeface="Roboto"/>
              <a:cs typeface="Roboto"/>
              <a:sym typeface="Roboto"/>
            </a:endParaRPr>
          </a:p>
        </p:txBody>
      </p:sp>
      <p:pic>
        <p:nvPicPr>
          <p:cNvPr id="786" name="Google Shape;786;p80"/>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787" name="Google Shape;787;p80">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p81">
            <a:hlinkClick r:id="rId3"/>
          </p:cNvPr>
          <p:cNvPicPr preferRelativeResize="0"/>
          <p:nvPr/>
        </p:nvPicPr>
        <p:blipFill>
          <a:blip r:embed="rId4">
            <a:alphaModFix/>
          </a:blip>
          <a:stretch>
            <a:fillRect/>
          </a:stretch>
        </p:blipFill>
        <p:spPr>
          <a:xfrm>
            <a:off x="4759200" y="486175"/>
            <a:ext cx="3851400" cy="4171156"/>
          </a:xfrm>
          <a:prstGeom prst="rect">
            <a:avLst/>
          </a:prstGeom>
          <a:noFill/>
          <a:ln>
            <a:noFill/>
          </a:ln>
          <a:effectLst>
            <a:outerShdw blurRad="57150" rotWithShape="0" algn="bl" dir="5400000" dist="19050">
              <a:srgbClr val="000000">
                <a:alpha val="50000"/>
              </a:srgbClr>
            </a:outerShdw>
          </a:effectLst>
        </p:spPr>
      </p:pic>
      <p:sp>
        <p:nvSpPr>
          <p:cNvPr id="793" name="Google Shape;793;p8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 </a:t>
            </a:r>
            <a:r>
              <a:rPr lang="en-GB" sz="2100">
                <a:solidFill>
                  <a:schemeClr val="dk1"/>
                </a:solidFill>
                <a:latin typeface="Roboto Light"/>
                <a:ea typeface="Roboto Light"/>
                <a:cs typeface="Roboto Light"/>
                <a:sym typeface="Roboto Light"/>
              </a:rPr>
              <a:t>your local neighborhood through all your senses with this  ‘</a:t>
            </a:r>
            <a:r>
              <a:rPr b="1" i="1" lang="en-GB" sz="2100">
                <a:solidFill>
                  <a:schemeClr val="dk1"/>
                </a:solidFill>
                <a:latin typeface="Roboto"/>
                <a:ea typeface="Roboto"/>
                <a:cs typeface="Roboto"/>
                <a:sym typeface="Roboto"/>
              </a:rPr>
              <a:t>walk</a:t>
            </a:r>
            <a:r>
              <a:rPr b="1" lang="en-GB" sz="2100">
                <a:solidFill>
                  <a:schemeClr val="dk1"/>
                </a:solidFill>
                <a:latin typeface="Roboto"/>
                <a:ea typeface="Roboto"/>
                <a:cs typeface="Roboto"/>
                <a:sym typeface="Roboto"/>
              </a:rPr>
              <a:t>shop</a:t>
            </a:r>
            <a:r>
              <a:rPr lang="en-GB" sz="2100">
                <a:solidFill>
                  <a:schemeClr val="dk1"/>
                </a:solidFill>
                <a:latin typeface="Roboto Light"/>
                <a:ea typeface="Roboto Light"/>
                <a:cs typeface="Roboto Light"/>
                <a:sym typeface="Roboto Light"/>
              </a:rPr>
              <a:t>’ and canvas developed by CIVIC SQUARE. See how many different groups you can go on a walkshop with!</a:t>
            </a:r>
            <a:endParaRPr sz="2100">
              <a:solidFill>
                <a:schemeClr val="dk1"/>
              </a:solidFill>
              <a:latin typeface="Roboto Light"/>
              <a:ea typeface="Roboto Light"/>
              <a:cs typeface="Roboto Light"/>
              <a:sym typeface="Roboto Light"/>
            </a:endParaRPr>
          </a:p>
        </p:txBody>
      </p:sp>
      <p:pic>
        <p:nvPicPr>
          <p:cNvPr id="794" name="Google Shape;794;p81"/>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795" name="Google Shape;795;p8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796" name="Google Shape;796;p81"/>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797" name="Google Shape;797;p81"/>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2 hours</a:t>
            </a:r>
            <a:endParaRPr b="1" i="0" sz="1700" u="none" cap="none" strike="noStrike">
              <a:solidFill>
                <a:schemeClr val="dk1"/>
              </a:solidFill>
              <a:latin typeface="Roboto"/>
              <a:ea typeface="Roboto"/>
              <a:cs typeface="Roboto"/>
              <a:sym typeface="Roboto"/>
            </a:endParaRPr>
          </a:p>
        </p:txBody>
      </p:sp>
      <p:pic>
        <p:nvPicPr>
          <p:cNvPr id="798" name="Google Shape;798;p81"/>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799" name="Google Shape;799;p81">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82">
            <a:hlinkClick r:id="rId3"/>
          </p:cNvPr>
          <p:cNvPicPr preferRelativeResize="0"/>
          <p:nvPr/>
        </p:nvPicPr>
        <p:blipFill>
          <a:blip r:embed="rId4">
            <a:alphaModFix/>
          </a:blip>
          <a:stretch>
            <a:fillRect/>
          </a:stretch>
        </p:blipFill>
        <p:spPr>
          <a:xfrm>
            <a:off x="4759199" y="486180"/>
            <a:ext cx="3851400" cy="4171146"/>
          </a:xfrm>
          <a:prstGeom prst="rect">
            <a:avLst/>
          </a:prstGeom>
          <a:noFill/>
          <a:ln>
            <a:noFill/>
          </a:ln>
          <a:effectLst>
            <a:outerShdw blurRad="57150" rotWithShape="0" algn="bl" dir="5400000" dist="19050">
              <a:srgbClr val="000000">
                <a:alpha val="50000"/>
              </a:srgbClr>
            </a:outerShdw>
          </a:effectLst>
        </p:spPr>
      </p:pic>
      <p:sp>
        <p:nvSpPr>
          <p:cNvPr id="805" name="Google Shape;805;p8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Uncover </a:t>
            </a:r>
            <a:r>
              <a:rPr lang="en-GB" sz="2100">
                <a:solidFill>
                  <a:schemeClr val="dk1"/>
                </a:solidFill>
                <a:latin typeface="Roboto Light"/>
                <a:ea typeface="Roboto Light"/>
                <a:cs typeface="Roboto Light"/>
                <a:sym typeface="Roboto Light"/>
              </a:rPr>
              <a:t>the stories of change and Doughnut activity already underway in your place - and the people behind</a:t>
            </a:r>
            <a:r>
              <a:rPr lang="en-GB" sz="2100">
                <a:solidFill>
                  <a:schemeClr val="dk1"/>
                </a:solidFill>
                <a:latin typeface="Roboto Light"/>
                <a:ea typeface="Roboto Light"/>
                <a:cs typeface="Roboto Light"/>
                <a:sym typeface="Roboto Light"/>
              </a:rPr>
              <a:t> them </a:t>
            </a:r>
            <a:r>
              <a:rPr lang="en-GB" sz="2100">
                <a:solidFill>
                  <a:schemeClr val="dk1"/>
                </a:solidFill>
                <a:latin typeface="Roboto Light"/>
                <a:ea typeface="Roboto Light"/>
                <a:cs typeface="Roboto Light"/>
                <a:sym typeface="Roboto Light"/>
              </a:rPr>
              <a:t>- with CIVIC SQUARE’s Doughnut </a:t>
            </a:r>
            <a:r>
              <a:rPr b="1" lang="en-GB" sz="2100">
                <a:solidFill>
                  <a:schemeClr val="dk1"/>
                </a:solidFill>
                <a:latin typeface="Roboto"/>
                <a:ea typeface="Roboto"/>
                <a:cs typeface="Roboto"/>
                <a:sym typeface="Roboto"/>
              </a:rPr>
              <a:t>Story Canvas</a:t>
            </a:r>
            <a:r>
              <a:rPr lang="en-GB" sz="2100">
                <a:solidFill>
                  <a:schemeClr val="dk1"/>
                </a:solidFill>
                <a:latin typeface="Roboto Light"/>
                <a:ea typeface="Roboto Light"/>
                <a:cs typeface="Roboto Light"/>
                <a:sym typeface="Roboto Light"/>
              </a:rPr>
              <a:t>.</a:t>
            </a:r>
            <a:endParaRPr sz="2100">
              <a:solidFill>
                <a:schemeClr val="dk1"/>
              </a:solidFill>
              <a:latin typeface="Roboto Light"/>
              <a:ea typeface="Roboto Light"/>
              <a:cs typeface="Roboto Light"/>
              <a:sym typeface="Roboto Light"/>
            </a:endParaRPr>
          </a:p>
        </p:txBody>
      </p:sp>
      <p:pic>
        <p:nvPicPr>
          <p:cNvPr id="806" name="Google Shape;806;p82"/>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807" name="Google Shape;807;p8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08" name="Google Shape;808;p82"/>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809" name="Google Shape;809;p82"/>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2 hours</a:t>
            </a:r>
            <a:endParaRPr b="1" i="0" sz="1700" u="none" cap="none" strike="noStrike">
              <a:solidFill>
                <a:schemeClr val="dk1"/>
              </a:solidFill>
              <a:latin typeface="Roboto"/>
              <a:ea typeface="Roboto"/>
              <a:cs typeface="Roboto"/>
              <a:sym typeface="Roboto"/>
            </a:endParaRPr>
          </a:p>
        </p:txBody>
      </p:sp>
      <p:pic>
        <p:nvPicPr>
          <p:cNvPr id="810" name="Google Shape;810;p82"/>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811" name="Google Shape;811;p82">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83">
            <a:hlinkClick r:id="rId3"/>
          </p:cNvPr>
          <p:cNvPicPr preferRelativeResize="0"/>
          <p:nvPr/>
        </p:nvPicPr>
        <p:blipFill>
          <a:blip r:embed="rId4">
            <a:alphaModFix/>
          </a:blip>
          <a:stretch>
            <a:fillRect/>
          </a:stretch>
        </p:blipFill>
        <p:spPr>
          <a:xfrm>
            <a:off x="4759198" y="486175"/>
            <a:ext cx="3851400" cy="4171172"/>
          </a:xfrm>
          <a:prstGeom prst="rect">
            <a:avLst/>
          </a:prstGeom>
          <a:noFill/>
          <a:ln>
            <a:noFill/>
          </a:ln>
          <a:effectLst>
            <a:outerShdw blurRad="57150" rotWithShape="0" algn="bl" dir="5400000" dist="19050">
              <a:srgbClr val="000000">
                <a:alpha val="50000"/>
              </a:srgbClr>
            </a:outerShdw>
          </a:effectLst>
        </p:spPr>
      </p:pic>
      <p:sp>
        <p:nvSpPr>
          <p:cNvPr id="817" name="Google Shape;817;p83"/>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Build </a:t>
            </a:r>
            <a:r>
              <a:rPr lang="en-GB" sz="2100">
                <a:solidFill>
                  <a:schemeClr val="dk1"/>
                </a:solidFill>
                <a:latin typeface="Roboto Light"/>
                <a:ea typeface="Roboto Light"/>
                <a:cs typeface="Roboto Light"/>
                <a:sym typeface="Roboto Light"/>
              </a:rPr>
              <a:t>a </a:t>
            </a:r>
            <a:r>
              <a:rPr b="1" lang="en-GB" sz="2100">
                <a:solidFill>
                  <a:schemeClr val="dk1"/>
                </a:solidFill>
                <a:latin typeface="Roboto"/>
                <a:ea typeface="Roboto"/>
                <a:cs typeface="Roboto"/>
                <a:sym typeface="Roboto"/>
              </a:rPr>
              <a:t>Data Portrait</a:t>
            </a:r>
            <a:r>
              <a:rPr lang="en-GB" sz="2100">
                <a:solidFill>
                  <a:schemeClr val="dk1"/>
                </a:solidFill>
                <a:latin typeface="Roboto Light"/>
                <a:ea typeface="Roboto Light"/>
                <a:cs typeface="Roboto Light"/>
                <a:sym typeface="Roboto Light"/>
              </a:rPr>
              <a:t> of Place by gathering local data, targets, indicators and policies and mapping them to the four lenses. Time to connect the data-enthusiasts in your community!</a:t>
            </a:r>
            <a:endParaRPr b="1" sz="2100">
              <a:solidFill>
                <a:schemeClr val="dk1"/>
              </a:solidFill>
              <a:latin typeface="Roboto"/>
              <a:ea typeface="Roboto"/>
              <a:cs typeface="Roboto"/>
              <a:sym typeface="Roboto"/>
            </a:endParaRPr>
          </a:p>
        </p:txBody>
      </p:sp>
      <p:pic>
        <p:nvPicPr>
          <p:cNvPr id="818" name="Google Shape;818;p83"/>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819" name="Google Shape;819;p83"/>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20" name="Google Shape;820;p83"/>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821" name="Google Shape;821;p83"/>
          <p:cNvSpPr txBox="1"/>
          <p:nvPr/>
        </p:nvSpPr>
        <p:spPr>
          <a:xfrm>
            <a:off x="1543438" y="457200"/>
            <a:ext cx="16569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a:t>
            </a:r>
            <a:r>
              <a:rPr b="1" lang="en-GB" sz="1700">
                <a:solidFill>
                  <a:schemeClr val="dk1"/>
                </a:solidFill>
                <a:latin typeface="Roboto"/>
                <a:ea typeface="Roboto"/>
                <a:cs typeface="Roboto"/>
                <a:sym typeface="Roboto"/>
              </a:rPr>
              <a:t>everal months</a:t>
            </a:r>
            <a:endParaRPr b="1" i="0" sz="1700" u="none" cap="none" strike="noStrike">
              <a:solidFill>
                <a:schemeClr val="dk1"/>
              </a:solidFill>
              <a:latin typeface="Roboto"/>
              <a:ea typeface="Roboto"/>
              <a:cs typeface="Roboto"/>
              <a:sym typeface="Roboto"/>
            </a:endParaRPr>
          </a:p>
        </p:txBody>
      </p:sp>
      <p:pic>
        <p:nvPicPr>
          <p:cNvPr id="822" name="Google Shape;822;p83"/>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823" name="Google Shape;823;p83">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8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Leeds Doughnut Coalition created the </a:t>
            </a:r>
            <a:r>
              <a:rPr b="1" lang="en-GB" sz="2100">
                <a:solidFill>
                  <a:schemeClr val="dk1"/>
                </a:solidFill>
                <a:latin typeface="Roboto"/>
                <a:ea typeface="Roboto"/>
                <a:cs typeface="Roboto"/>
                <a:sym typeface="Roboto"/>
              </a:rPr>
              <a:t>Leeds Doughnut</a:t>
            </a:r>
            <a:r>
              <a:rPr lang="en-GB" sz="2100">
                <a:solidFill>
                  <a:schemeClr val="dk1"/>
                </a:solidFill>
                <a:latin typeface="Roboto Light"/>
                <a:ea typeface="Roboto Light"/>
                <a:cs typeface="Roboto Light"/>
                <a:sym typeface="Roboto Light"/>
              </a:rPr>
              <a:t>, which inspired CIVIC SQUARE’s approach to their data work as part of their</a:t>
            </a:r>
            <a:r>
              <a:rPr lang="en-GB" sz="2100">
                <a:solidFill>
                  <a:schemeClr val="dk1"/>
                </a:solidFill>
                <a:latin typeface="Roboto Light"/>
                <a:ea typeface="Roboto Light"/>
                <a:cs typeface="Roboto Light"/>
                <a:sym typeface="Roboto Light"/>
              </a:rPr>
              <a:t> </a:t>
            </a:r>
            <a:r>
              <a:rPr i="1" lang="en-GB" sz="2100">
                <a:solidFill>
                  <a:schemeClr val="dk1"/>
                </a:solidFill>
                <a:uFill>
                  <a:noFill/>
                </a:uFill>
                <a:latin typeface="Roboto Light"/>
                <a:ea typeface="Roboto Light"/>
                <a:cs typeface="Roboto Light"/>
                <a:sym typeface="Roboto Light"/>
                <a:hlinkClick action="ppaction://hlinksldjump" r:id="rId3">
                  <a:extLst>
                    <a:ext uri="{A12FA001-AC4F-418D-AE19-62706E023703}">
                      <ahyp:hlinkClr val="tx"/>
                    </a:ext>
                  </a:extLst>
                </a:hlinkClick>
              </a:rPr>
              <a:t>Neighborhood Doughnut Portrait</a:t>
            </a:r>
            <a:r>
              <a:rPr i="1" lang="en-GB" sz="2100">
                <a:solidFill>
                  <a:schemeClr val="dk1"/>
                </a:solidFill>
                <a:latin typeface="Roboto Light"/>
                <a:ea typeface="Roboto Light"/>
                <a:cs typeface="Roboto Light"/>
                <a:sym typeface="Roboto Light"/>
              </a:rPr>
              <a:t>.</a:t>
            </a:r>
            <a:endParaRPr i="1" sz="2100">
              <a:solidFill>
                <a:schemeClr val="dk1"/>
              </a:solidFill>
              <a:latin typeface="Roboto Light"/>
              <a:ea typeface="Roboto Light"/>
              <a:cs typeface="Roboto Light"/>
              <a:sym typeface="Roboto Light"/>
            </a:endParaRPr>
          </a:p>
        </p:txBody>
      </p:sp>
      <p:pic>
        <p:nvPicPr>
          <p:cNvPr id="829" name="Google Shape;829;p84"/>
          <p:cNvPicPr preferRelativeResize="0"/>
          <p:nvPr/>
        </p:nvPicPr>
        <p:blipFill>
          <a:blip r:embed="rId4">
            <a:alphaModFix/>
          </a:blip>
          <a:stretch>
            <a:fillRect/>
          </a:stretch>
        </p:blipFill>
        <p:spPr>
          <a:xfrm>
            <a:off x="533400" y="432252"/>
            <a:ext cx="441125" cy="410675"/>
          </a:xfrm>
          <a:prstGeom prst="rect">
            <a:avLst/>
          </a:prstGeom>
          <a:noFill/>
          <a:ln>
            <a:noFill/>
          </a:ln>
        </p:spPr>
      </p:pic>
      <p:sp>
        <p:nvSpPr>
          <p:cNvPr id="830" name="Google Shape;830;p8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31" name="Google Shape;831;p84"/>
          <p:cNvPicPr preferRelativeResize="0"/>
          <p:nvPr/>
        </p:nvPicPr>
        <p:blipFill rotWithShape="1">
          <a:blip r:embed="rId5">
            <a:alphaModFix/>
          </a:blip>
          <a:srcRect b="0" l="0" r="0" t="0"/>
          <a:stretch/>
        </p:blipFill>
        <p:spPr>
          <a:xfrm>
            <a:off x="3793683" y="437979"/>
            <a:ext cx="420900" cy="420900"/>
          </a:xfrm>
          <a:prstGeom prst="rect">
            <a:avLst/>
          </a:prstGeom>
          <a:noFill/>
          <a:ln>
            <a:noFill/>
          </a:ln>
        </p:spPr>
      </p:pic>
      <p:pic>
        <p:nvPicPr>
          <p:cNvPr id="832" name="Google Shape;832;p84">
            <a:hlinkClick r:id="rId6"/>
          </p:cNvPr>
          <p:cNvPicPr preferRelativeResize="0"/>
          <p:nvPr/>
        </p:nvPicPr>
        <p:blipFill>
          <a:blip r:embed="rId7">
            <a:alphaModFix/>
          </a:blip>
          <a:stretch>
            <a:fillRect/>
          </a:stretch>
        </p:blipFill>
        <p:spPr>
          <a:xfrm>
            <a:off x="4759200" y="486175"/>
            <a:ext cx="3851400" cy="417117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833" name="Google Shape;833;p84">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85">
            <a:hlinkClick r:id="rId3"/>
          </p:cNvPr>
          <p:cNvPicPr preferRelativeResize="0"/>
          <p:nvPr/>
        </p:nvPicPr>
        <p:blipFill>
          <a:blip r:embed="rId4">
            <a:alphaModFix/>
          </a:blip>
          <a:stretch>
            <a:fillRect/>
          </a:stretch>
        </p:blipFill>
        <p:spPr>
          <a:xfrm>
            <a:off x="4759199" y="486175"/>
            <a:ext cx="3851400" cy="4171156"/>
          </a:xfrm>
          <a:prstGeom prst="rect">
            <a:avLst/>
          </a:prstGeom>
          <a:noFill/>
          <a:ln>
            <a:noFill/>
          </a:ln>
          <a:effectLst>
            <a:outerShdw blurRad="57150" rotWithShape="0" algn="bl" dir="5400000" dist="19050">
              <a:srgbClr val="000000">
                <a:alpha val="50000"/>
              </a:srgbClr>
            </a:outerShdw>
          </a:effectLst>
        </p:spPr>
      </p:pic>
      <p:sp>
        <p:nvSpPr>
          <p:cNvPr id="839" name="Google Shape;839;p85"/>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Shibaura House </a:t>
            </a:r>
            <a:r>
              <a:rPr lang="en-GB" sz="2100">
                <a:solidFill>
                  <a:schemeClr val="dk1"/>
                </a:solidFill>
                <a:latin typeface="Roboto Light"/>
                <a:ea typeface="Roboto Light"/>
                <a:cs typeface="Roboto Light"/>
                <a:sym typeface="Roboto Light"/>
              </a:rPr>
              <a:t>community</a:t>
            </a:r>
            <a:r>
              <a:rPr lang="en-GB" sz="2100">
                <a:solidFill>
                  <a:schemeClr val="dk1"/>
                </a:solidFill>
                <a:latin typeface="Roboto Light"/>
                <a:ea typeface="Roboto Light"/>
                <a:cs typeface="Roboto Light"/>
                <a:sym typeface="Roboto Light"/>
              </a:rPr>
              <a:t> created a </a:t>
            </a:r>
            <a:r>
              <a:rPr b="1" lang="en-GB" sz="2100">
                <a:solidFill>
                  <a:schemeClr val="dk1"/>
                </a:solidFill>
                <a:latin typeface="Roboto"/>
                <a:ea typeface="Roboto"/>
                <a:cs typeface="Roboto"/>
                <a:sym typeface="Roboto"/>
              </a:rPr>
              <a:t>Data Portrait</a:t>
            </a:r>
            <a:r>
              <a:rPr lang="en-GB" sz="2100">
                <a:solidFill>
                  <a:schemeClr val="dk1"/>
                </a:solidFill>
                <a:latin typeface="Roboto Light"/>
                <a:ea typeface="Roboto Light"/>
                <a:cs typeface="Roboto Light"/>
                <a:sym typeface="Roboto Light"/>
              </a:rPr>
              <a:t> of their ward in Minato City, Tokyo, and how </a:t>
            </a:r>
            <a:r>
              <a:rPr lang="en-GB" sz="2100">
                <a:solidFill>
                  <a:schemeClr val="dk1"/>
                </a:solidFill>
                <a:latin typeface="Roboto Light"/>
                <a:ea typeface="Roboto Light"/>
                <a:cs typeface="Roboto Light"/>
                <a:sym typeface="Roboto Light"/>
              </a:rPr>
              <a:t>the</a:t>
            </a:r>
            <a:r>
              <a:rPr lang="en-GB" sz="2100">
                <a:solidFill>
                  <a:schemeClr val="dk1"/>
                </a:solidFill>
                <a:latin typeface="Roboto Light"/>
                <a:ea typeface="Roboto Light"/>
                <a:cs typeface="Roboto Light"/>
                <a:sym typeface="Roboto Light"/>
              </a:rPr>
              <a:t>y shared this with their community as an exhibition.</a:t>
            </a:r>
            <a:endParaRPr sz="2100">
              <a:solidFill>
                <a:schemeClr val="dk1"/>
              </a:solidFill>
              <a:latin typeface="Roboto Light"/>
              <a:ea typeface="Roboto Light"/>
              <a:cs typeface="Roboto Light"/>
              <a:sym typeface="Roboto Light"/>
            </a:endParaRPr>
          </a:p>
        </p:txBody>
      </p:sp>
      <p:pic>
        <p:nvPicPr>
          <p:cNvPr id="840" name="Google Shape;840;p85"/>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841" name="Google Shape;841;p8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42" name="Google Shape;842;p85"/>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843" name="Google Shape;843;p85">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86">
            <a:hlinkClick r:id="rId3"/>
          </p:cNvPr>
          <p:cNvPicPr preferRelativeResize="0"/>
          <p:nvPr/>
        </p:nvPicPr>
        <p:blipFill>
          <a:blip r:embed="rId4">
            <a:alphaModFix/>
          </a:blip>
          <a:stretch>
            <a:fillRect/>
          </a:stretch>
        </p:blipFill>
        <p:spPr>
          <a:xfrm>
            <a:off x="4759200" y="486175"/>
            <a:ext cx="3851400" cy="4171187"/>
          </a:xfrm>
          <a:prstGeom prst="rect">
            <a:avLst/>
          </a:prstGeom>
          <a:noFill/>
          <a:ln>
            <a:noFill/>
          </a:ln>
          <a:effectLst>
            <a:outerShdw blurRad="57150" rotWithShape="0" algn="bl" dir="5400000" dist="19050">
              <a:srgbClr val="000000">
                <a:alpha val="50000"/>
              </a:srgbClr>
            </a:outerShdw>
          </a:effectLst>
        </p:spPr>
      </p:pic>
      <p:sp>
        <p:nvSpPr>
          <p:cNvPr id="849" name="Google Shape;849;p86"/>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London Doughnut Economy Coalition’s </a:t>
            </a:r>
            <a:r>
              <a:rPr b="1" i="1" lang="en-GB" sz="2100">
                <a:solidFill>
                  <a:schemeClr val="dk1"/>
                </a:solidFill>
                <a:latin typeface="Roboto"/>
                <a:ea typeface="Roboto"/>
                <a:cs typeface="Roboto"/>
                <a:sym typeface="Roboto"/>
              </a:rPr>
              <a:t>City Portrait and </a:t>
            </a:r>
            <a:r>
              <a:rPr b="1" i="1" lang="en-GB" sz="2100">
                <a:solidFill>
                  <a:schemeClr val="dk1"/>
                </a:solidFill>
                <a:latin typeface="Roboto"/>
                <a:ea typeface="Roboto"/>
                <a:cs typeface="Roboto"/>
                <a:sym typeface="Roboto"/>
              </a:rPr>
              <a:t>Call</a:t>
            </a:r>
            <a:r>
              <a:rPr b="1" i="1" lang="en-GB" sz="2100">
                <a:solidFill>
                  <a:schemeClr val="dk1"/>
                </a:solidFill>
                <a:latin typeface="Roboto"/>
                <a:ea typeface="Roboto"/>
                <a:cs typeface="Roboto"/>
                <a:sym typeface="Roboto"/>
              </a:rPr>
              <a:t> to Action</a:t>
            </a:r>
            <a:r>
              <a:rPr lang="en-GB" sz="2100">
                <a:solidFill>
                  <a:schemeClr val="dk1"/>
                </a:solidFill>
                <a:latin typeface="Roboto Light"/>
                <a:ea typeface="Roboto Light"/>
                <a:cs typeface="Roboto Light"/>
                <a:sym typeface="Roboto Light"/>
              </a:rPr>
              <a:t> for all Londoners and London institutions to engage in a positive discussion about the future of the city.</a:t>
            </a:r>
            <a:endParaRPr sz="2100">
              <a:solidFill>
                <a:schemeClr val="dk1"/>
              </a:solidFill>
              <a:latin typeface="Roboto Light"/>
              <a:ea typeface="Roboto Light"/>
              <a:cs typeface="Roboto Light"/>
              <a:sym typeface="Roboto Light"/>
            </a:endParaRPr>
          </a:p>
        </p:txBody>
      </p:sp>
      <p:pic>
        <p:nvPicPr>
          <p:cNvPr id="850" name="Google Shape;850;p86"/>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851" name="Google Shape;851;p8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52" name="Google Shape;852;p86"/>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853" name="Google Shape;853;p86">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216" name="Shape 216"/>
        <p:cNvGrpSpPr/>
        <p:nvPr/>
      </p:nvGrpSpPr>
      <p:grpSpPr>
        <a:xfrm>
          <a:off x="0" y="0"/>
          <a:ext cx="0" cy="0"/>
          <a:chOff x="0" y="0"/>
          <a:chExt cx="0" cy="0"/>
        </a:xfrm>
      </p:grpSpPr>
      <p:sp>
        <p:nvSpPr>
          <p:cNvPr id="217" name="Google Shape;217;p33"/>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Let’s start by introducing the Doughnut - the idea at the heart of Doughnut Economics - and some tools you can use to learn more about it, including translations in your language.</a:t>
            </a:r>
            <a:endParaRPr sz="3000">
              <a:solidFill>
                <a:schemeClr val="dk1"/>
              </a:solidFill>
              <a:latin typeface="Playfair Display"/>
              <a:ea typeface="Playfair Display"/>
              <a:cs typeface="Playfair Display"/>
              <a:sym typeface="Playfair Display"/>
            </a:endParaRPr>
          </a:p>
        </p:txBody>
      </p:sp>
      <p:pic>
        <p:nvPicPr>
          <p:cNvPr id="218" name="Google Shape;218;p33">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87">
            <a:hlinkClick r:id="rId3"/>
          </p:cNvPr>
          <p:cNvPicPr preferRelativeResize="0"/>
          <p:nvPr/>
        </p:nvPicPr>
        <p:blipFill>
          <a:blip r:embed="rId4">
            <a:alphaModFix/>
          </a:blip>
          <a:stretch>
            <a:fillRect/>
          </a:stretch>
        </p:blipFill>
        <p:spPr>
          <a:xfrm>
            <a:off x="4759200" y="486175"/>
            <a:ext cx="3851400" cy="4171146"/>
          </a:xfrm>
          <a:prstGeom prst="rect">
            <a:avLst/>
          </a:prstGeom>
          <a:noFill/>
          <a:ln>
            <a:noFill/>
          </a:ln>
          <a:effectLst>
            <a:outerShdw blurRad="57150" rotWithShape="0" algn="bl" dir="5400000" dist="19050">
              <a:srgbClr val="000000">
                <a:alpha val="50000"/>
              </a:srgbClr>
            </a:outerShdw>
          </a:effectLst>
        </p:spPr>
      </p:pic>
      <p:sp>
        <p:nvSpPr>
          <p:cNvPr id="859" name="Google Shape;859;p8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lang="en-GB" sz="2100">
                <a:solidFill>
                  <a:schemeClr val="dk1"/>
                </a:solidFill>
                <a:latin typeface="Roboto Light"/>
                <a:ea typeface="Roboto Light"/>
                <a:cs typeface="Roboto Light"/>
                <a:sym typeface="Roboto Light"/>
              </a:rPr>
              <a:t> a specific </a:t>
            </a:r>
            <a:r>
              <a:rPr b="1" lang="en-GB" sz="2100">
                <a:solidFill>
                  <a:schemeClr val="dk1"/>
                </a:solidFill>
                <a:latin typeface="Roboto"/>
                <a:ea typeface="Roboto"/>
                <a:cs typeface="Roboto"/>
                <a:sym typeface="Roboto"/>
              </a:rPr>
              <a:t>topic</a:t>
            </a:r>
            <a:r>
              <a:rPr lang="en-GB" sz="2100">
                <a:solidFill>
                  <a:schemeClr val="dk1"/>
                </a:solidFill>
                <a:latin typeface="Roboto Light"/>
                <a:ea typeface="Roboto Light"/>
                <a:cs typeface="Roboto Light"/>
                <a:sym typeface="Roboto Light"/>
              </a:rPr>
              <a:t> with the four lenses </a:t>
            </a:r>
            <a:r>
              <a:rPr lang="en-GB" sz="2100">
                <a:solidFill>
                  <a:schemeClr val="dk1"/>
                </a:solidFill>
                <a:latin typeface="Roboto Light"/>
                <a:ea typeface="Roboto Light"/>
                <a:cs typeface="Roboto Light"/>
                <a:sym typeface="Roboto Light"/>
              </a:rPr>
              <a:t>in a holistic and interconnected way, whether a community project, initiative, object, organisation, possibility or idea.</a:t>
            </a:r>
            <a:endParaRPr b="1" sz="2100">
              <a:solidFill>
                <a:schemeClr val="dk1"/>
              </a:solidFill>
              <a:latin typeface="Roboto"/>
              <a:ea typeface="Roboto"/>
              <a:cs typeface="Roboto"/>
              <a:sym typeface="Roboto"/>
            </a:endParaRPr>
          </a:p>
        </p:txBody>
      </p:sp>
      <p:pic>
        <p:nvPicPr>
          <p:cNvPr id="860" name="Google Shape;860;p87"/>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861" name="Google Shape;861;p8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62" name="Google Shape;862;p87"/>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863" name="Google Shape;863;p87"/>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90 minutes</a:t>
            </a:r>
            <a:endParaRPr b="1" i="0" sz="1700" u="none" cap="none" strike="noStrike">
              <a:solidFill>
                <a:schemeClr val="dk1"/>
              </a:solidFill>
              <a:latin typeface="Roboto"/>
              <a:ea typeface="Roboto"/>
              <a:cs typeface="Roboto"/>
              <a:sym typeface="Roboto"/>
            </a:endParaRPr>
          </a:p>
        </p:txBody>
      </p:sp>
      <p:pic>
        <p:nvPicPr>
          <p:cNvPr id="864" name="Google Shape;864;p87"/>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865" name="Google Shape;865;p8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8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a:t>
            </a:r>
            <a:r>
              <a:rPr lang="en-GB" sz="2100">
                <a:solidFill>
                  <a:schemeClr val="dk1"/>
                </a:solidFill>
                <a:latin typeface="Roboto Light"/>
                <a:ea typeface="Roboto Light"/>
                <a:cs typeface="Roboto Light"/>
                <a:sym typeface="Roboto Light"/>
              </a:rPr>
              <a:t>Swannanoa Watershed Action Network (SWAN) explored their </a:t>
            </a:r>
            <a:r>
              <a:rPr b="1" lang="en-GB" sz="2100">
                <a:solidFill>
                  <a:schemeClr val="dk1"/>
                </a:solidFill>
                <a:latin typeface="Roboto"/>
                <a:ea typeface="Roboto"/>
                <a:cs typeface="Roboto"/>
                <a:sym typeface="Roboto"/>
              </a:rPr>
              <a:t>local bioregion</a:t>
            </a:r>
            <a:r>
              <a:rPr lang="en-GB" sz="2100">
                <a:solidFill>
                  <a:schemeClr val="dk1"/>
                </a:solidFill>
                <a:latin typeface="Roboto Light"/>
                <a:ea typeface="Roboto Light"/>
                <a:cs typeface="Roboto Light"/>
                <a:sym typeface="Roboto Light"/>
              </a:rPr>
              <a:t> using the four lenses and some of the tensions that emerge when thinking about how to do this with others.</a:t>
            </a:r>
            <a:endParaRPr sz="2100">
              <a:solidFill>
                <a:schemeClr val="dk1"/>
              </a:solidFill>
              <a:latin typeface="Roboto Light"/>
              <a:ea typeface="Roboto Light"/>
              <a:cs typeface="Roboto Light"/>
              <a:sym typeface="Roboto Light"/>
            </a:endParaRPr>
          </a:p>
        </p:txBody>
      </p:sp>
      <p:pic>
        <p:nvPicPr>
          <p:cNvPr id="871" name="Google Shape;871;p88"/>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872" name="Google Shape;872;p8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73" name="Google Shape;873;p88"/>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874" name="Google Shape;874;p88">
            <a:hlinkClick r:id="rId5"/>
          </p:cNvPr>
          <p:cNvPicPr preferRelativeResize="0"/>
          <p:nvPr/>
        </p:nvPicPr>
        <p:blipFill>
          <a:blip r:embed="rId6">
            <a:alphaModFix/>
          </a:blip>
          <a:stretch>
            <a:fillRect/>
          </a:stretch>
        </p:blipFill>
        <p:spPr>
          <a:xfrm>
            <a:off x="4759200" y="486175"/>
            <a:ext cx="3851400" cy="417117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875" name="Google Shape;875;p88">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89"/>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a:t>
            </a:r>
            <a:r>
              <a:rPr lang="en-GB" sz="2100">
                <a:solidFill>
                  <a:schemeClr val="dk1"/>
                </a:solidFill>
                <a:latin typeface="Roboto Light"/>
                <a:ea typeface="Roboto Light"/>
                <a:cs typeface="Roboto Light"/>
                <a:sym typeface="Roboto Light"/>
              </a:rPr>
              <a:t>Gavargh People’s Forest </a:t>
            </a:r>
            <a:r>
              <a:rPr lang="en-GB" sz="2100">
                <a:solidFill>
                  <a:schemeClr val="dk1"/>
                </a:solidFill>
                <a:latin typeface="Roboto Light"/>
                <a:ea typeface="Roboto Light"/>
                <a:cs typeface="Roboto Light"/>
                <a:sym typeface="Roboto Light"/>
              </a:rPr>
              <a:t>using</a:t>
            </a:r>
            <a:r>
              <a:rPr lang="en-GB" sz="2100">
                <a:solidFill>
                  <a:schemeClr val="dk1"/>
                </a:solidFill>
                <a:latin typeface="Roboto Light"/>
                <a:ea typeface="Roboto Light"/>
                <a:cs typeface="Roboto Light"/>
                <a:sym typeface="Roboto Light"/>
              </a:rPr>
              <a:t> </a:t>
            </a:r>
            <a:r>
              <a:rPr b="1" lang="en-GB" sz="2100">
                <a:solidFill>
                  <a:schemeClr val="dk1"/>
                </a:solidFill>
                <a:latin typeface="Roboto"/>
                <a:ea typeface="Roboto"/>
                <a:cs typeface="Roboto"/>
                <a:sym typeface="Roboto"/>
              </a:rPr>
              <a:t>Participatory Budgeting</a:t>
            </a:r>
            <a:r>
              <a:rPr lang="en-GB" sz="2100">
                <a:solidFill>
                  <a:schemeClr val="dk1"/>
                </a:solidFill>
                <a:latin typeface="Roboto Light"/>
                <a:ea typeface="Roboto Light"/>
                <a:cs typeface="Roboto Light"/>
                <a:sym typeface="Roboto Light"/>
              </a:rPr>
              <a:t> to foster new relationships with each other, the community and the commons of the local forest and its ‘oxygen catchment area’.</a:t>
            </a:r>
            <a:endParaRPr sz="2100">
              <a:solidFill>
                <a:schemeClr val="dk1"/>
              </a:solidFill>
              <a:latin typeface="Roboto Light"/>
              <a:ea typeface="Roboto Light"/>
              <a:cs typeface="Roboto Light"/>
              <a:sym typeface="Roboto Light"/>
            </a:endParaRPr>
          </a:p>
        </p:txBody>
      </p:sp>
      <p:pic>
        <p:nvPicPr>
          <p:cNvPr id="881" name="Google Shape;881;p89"/>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882" name="Google Shape;882;p8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83" name="Google Shape;883;p89"/>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884" name="Google Shape;884;p89">
            <a:hlinkClick r:id="rId5"/>
          </p:cNvPr>
          <p:cNvPicPr preferRelativeResize="0"/>
          <p:nvPr/>
        </p:nvPicPr>
        <p:blipFill>
          <a:blip r:embed="rId6">
            <a:alphaModFix/>
          </a:blip>
          <a:stretch>
            <a:fillRect/>
          </a:stretch>
        </p:blipFill>
        <p:spPr>
          <a:xfrm>
            <a:off x="4759205" y="486178"/>
            <a:ext cx="3851400" cy="4171131"/>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885" name="Google Shape;885;p89">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9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how the Balochistan Youth Action Committee (BYAC) was able to </a:t>
            </a:r>
            <a:r>
              <a:rPr b="1" lang="en-GB" sz="2100">
                <a:solidFill>
                  <a:schemeClr val="dk1"/>
                </a:solidFill>
                <a:latin typeface="Roboto"/>
                <a:ea typeface="Roboto"/>
                <a:cs typeface="Roboto"/>
                <a:sym typeface="Roboto"/>
              </a:rPr>
              <a:t>redefine their goals</a:t>
            </a:r>
            <a:r>
              <a:rPr lang="en-GB" sz="2100">
                <a:solidFill>
                  <a:schemeClr val="dk1"/>
                </a:solidFill>
                <a:latin typeface="Roboto Light"/>
                <a:ea typeface="Roboto Light"/>
                <a:cs typeface="Roboto Light"/>
                <a:sym typeface="Roboto Light"/>
              </a:rPr>
              <a:t> and path using Doughnut Economics, to delve to the </a:t>
            </a:r>
            <a:r>
              <a:rPr lang="en-GB" sz="2100">
                <a:solidFill>
                  <a:schemeClr val="dk1"/>
                </a:solidFill>
                <a:latin typeface="Roboto Light"/>
                <a:ea typeface="Roboto Light"/>
                <a:cs typeface="Roboto Light"/>
                <a:sym typeface="Roboto Light"/>
              </a:rPr>
              <a:t>interconnected </a:t>
            </a:r>
            <a:r>
              <a:rPr lang="en-GB" sz="2100">
                <a:solidFill>
                  <a:schemeClr val="dk1"/>
                </a:solidFill>
                <a:latin typeface="Roboto Light"/>
                <a:ea typeface="Roboto Light"/>
                <a:cs typeface="Roboto Light"/>
                <a:sym typeface="Roboto Light"/>
              </a:rPr>
              <a:t>root causes of poverty.</a:t>
            </a:r>
            <a:endParaRPr sz="2100">
              <a:solidFill>
                <a:schemeClr val="dk1"/>
              </a:solidFill>
              <a:latin typeface="Roboto Light"/>
              <a:ea typeface="Roboto Light"/>
              <a:cs typeface="Roboto Light"/>
              <a:sym typeface="Roboto Light"/>
            </a:endParaRPr>
          </a:p>
        </p:txBody>
      </p:sp>
      <p:pic>
        <p:nvPicPr>
          <p:cNvPr id="891" name="Google Shape;891;p90"/>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892" name="Google Shape;892;p9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893" name="Google Shape;893;p90"/>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894" name="Google Shape;894;p90">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895" name="Google Shape;895;p90">
            <a:hlinkClick r:id="rId7"/>
          </p:cNvPr>
          <p:cNvPicPr preferRelativeResize="0"/>
          <p:nvPr/>
        </p:nvPicPr>
        <p:blipFill>
          <a:blip r:embed="rId8">
            <a:alphaModFix/>
          </a:blip>
          <a:stretch>
            <a:fillRect/>
          </a:stretch>
        </p:blipFill>
        <p:spPr>
          <a:xfrm>
            <a:off x="4759200" y="486175"/>
            <a:ext cx="3851400" cy="417115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91">
            <a:hlinkClick r:id="rId3"/>
          </p:cNvPr>
          <p:cNvPicPr preferRelativeResize="0"/>
          <p:nvPr/>
        </p:nvPicPr>
        <p:blipFill>
          <a:blip r:embed="rId4">
            <a:alphaModFix/>
          </a:blip>
          <a:stretch>
            <a:fillRect/>
          </a:stretch>
        </p:blipFill>
        <p:spPr>
          <a:xfrm>
            <a:off x="4759200" y="486175"/>
            <a:ext cx="3851400" cy="4171172"/>
          </a:xfrm>
          <a:prstGeom prst="rect">
            <a:avLst/>
          </a:prstGeom>
          <a:noFill/>
          <a:ln>
            <a:noFill/>
          </a:ln>
          <a:effectLst>
            <a:outerShdw blurRad="57150" rotWithShape="0" algn="bl" dir="5400000" dist="19050">
              <a:srgbClr val="000000">
                <a:alpha val="50000"/>
              </a:srgbClr>
            </a:outerShdw>
          </a:effectLst>
        </p:spPr>
      </p:pic>
      <p:sp>
        <p:nvSpPr>
          <p:cNvPr id="901" name="Google Shape;901;p9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about how people from the DEAL Community across </a:t>
            </a:r>
            <a:r>
              <a:rPr b="1" lang="en-GB" sz="2100">
                <a:solidFill>
                  <a:schemeClr val="dk1"/>
                </a:solidFill>
                <a:latin typeface="Roboto"/>
                <a:ea typeface="Roboto"/>
                <a:cs typeface="Roboto"/>
                <a:sym typeface="Roboto"/>
              </a:rPr>
              <a:t>global South contexts </a:t>
            </a:r>
            <a:r>
              <a:rPr lang="en-GB" sz="2100">
                <a:solidFill>
                  <a:schemeClr val="dk1"/>
                </a:solidFill>
                <a:latin typeface="Roboto Light"/>
                <a:ea typeface="Roboto Light"/>
                <a:cs typeface="Roboto Light"/>
                <a:sym typeface="Roboto Light"/>
              </a:rPr>
              <a:t>explored the four lenses in this co-creative process. There were lots of insights that emerged that are valuable to everyone!</a:t>
            </a:r>
            <a:endParaRPr b="1" sz="2100">
              <a:solidFill>
                <a:schemeClr val="dk1"/>
              </a:solidFill>
              <a:latin typeface="Roboto"/>
              <a:ea typeface="Roboto"/>
              <a:cs typeface="Roboto"/>
              <a:sym typeface="Roboto"/>
            </a:endParaRPr>
          </a:p>
        </p:txBody>
      </p:sp>
      <p:pic>
        <p:nvPicPr>
          <p:cNvPr id="902" name="Google Shape;902;p91"/>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903" name="Google Shape;903;p9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04" name="Google Shape;904;p91"/>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905" name="Google Shape;905;p91"/>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 minutes</a:t>
            </a:r>
            <a:endParaRPr b="1" i="0" sz="1700" u="none" cap="none" strike="noStrike">
              <a:solidFill>
                <a:schemeClr val="dk1"/>
              </a:solidFill>
              <a:latin typeface="Roboto"/>
              <a:ea typeface="Roboto"/>
              <a:cs typeface="Roboto"/>
              <a:sym typeface="Roboto"/>
            </a:endParaRPr>
          </a:p>
        </p:txBody>
      </p:sp>
      <p:pic>
        <p:nvPicPr>
          <p:cNvPr id="906" name="Google Shape;906;p91"/>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907" name="Google Shape;907;p91">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912" name="Shape 912"/>
        <p:cNvGrpSpPr/>
        <p:nvPr/>
      </p:nvGrpSpPr>
      <p:grpSpPr>
        <a:xfrm>
          <a:off x="0" y="0"/>
          <a:ext cx="0" cy="0"/>
          <a:chOff x="0" y="0"/>
          <a:chExt cx="0" cy="0"/>
        </a:xfrm>
      </p:grpSpPr>
      <p:sp>
        <p:nvSpPr>
          <p:cNvPr id="913" name="Google Shape;913;p92"/>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Medium"/>
                <a:ea typeface="Playfair Display Medium"/>
                <a:cs typeface="Playfair Display Medium"/>
                <a:sym typeface="Playfair Display Medium"/>
              </a:rPr>
              <a:t>5</a:t>
            </a:r>
            <a:r>
              <a:rPr lang="en-GB" sz="5000">
                <a:solidFill>
                  <a:schemeClr val="lt1"/>
                </a:solidFill>
                <a:latin typeface="Playfair Display Medium"/>
                <a:ea typeface="Playfair Display Medium"/>
                <a:cs typeface="Playfair Display Medium"/>
                <a:sym typeface="Playfair Display Medium"/>
              </a:rPr>
              <a:t> </a:t>
            </a:r>
            <a:r>
              <a:rPr lang="en-GB" sz="5000">
                <a:solidFill>
                  <a:schemeClr val="dk1"/>
                </a:solidFill>
                <a:latin typeface="Playfair Display Medium"/>
                <a:ea typeface="Playfair Display Medium"/>
                <a:cs typeface="Playfair Display Medium"/>
                <a:sym typeface="Playfair Display Medium"/>
              </a:rPr>
              <a:t>How can I apply the ideas of Doughnut Economics to my life?</a:t>
            </a:r>
            <a:endParaRPr sz="5000">
              <a:solidFill>
                <a:schemeClr val="dk1"/>
              </a:solidFill>
              <a:latin typeface="Playfair Display Medium"/>
              <a:ea typeface="Playfair Display Medium"/>
              <a:cs typeface="Playfair Display Medium"/>
              <a:sym typeface="Playfair Display Medium"/>
            </a:endParaRPr>
          </a:p>
        </p:txBody>
      </p:sp>
      <p:pic>
        <p:nvPicPr>
          <p:cNvPr id="914" name="Google Shape;914;p92">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919" name="Shape 919"/>
        <p:cNvGrpSpPr/>
        <p:nvPr/>
      </p:nvGrpSpPr>
      <p:grpSpPr>
        <a:xfrm>
          <a:off x="0" y="0"/>
          <a:ext cx="0" cy="0"/>
          <a:chOff x="0" y="0"/>
          <a:chExt cx="0" cy="0"/>
        </a:xfrm>
      </p:grpSpPr>
      <p:sp>
        <p:nvSpPr>
          <p:cNvPr id="920" name="Google Shape;920;p93"/>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In this chapter you’ll find two Personal Doughnut tools that have been made b</a:t>
            </a:r>
            <a:r>
              <a:rPr lang="en-GB" sz="3000">
                <a:solidFill>
                  <a:schemeClr val="dk1"/>
                </a:solidFill>
                <a:latin typeface="Playfair Display"/>
                <a:ea typeface="Playfair Display"/>
                <a:cs typeface="Playfair Display"/>
                <a:sym typeface="Playfair Display"/>
              </a:rPr>
              <a:t>y</a:t>
            </a:r>
            <a:r>
              <a:rPr lang="en-GB" sz="3000">
                <a:solidFill>
                  <a:schemeClr val="dk1"/>
                </a:solidFill>
                <a:latin typeface="Playfair Display"/>
                <a:ea typeface="Playfair Display"/>
                <a:cs typeface="Playfair Display"/>
                <a:sym typeface="Playfair Display"/>
              </a:rPr>
              <a:t> members of the DEAL Community and a third tool </a:t>
            </a:r>
            <a:r>
              <a:rPr lang="en-GB" sz="3000">
                <a:solidFill>
                  <a:schemeClr val="dk1"/>
                </a:solidFill>
                <a:latin typeface="Playfair Display"/>
                <a:ea typeface="Playfair Display"/>
                <a:cs typeface="Playfair Display"/>
                <a:sym typeface="Playfair Display"/>
              </a:rPr>
              <a:t>call</a:t>
            </a:r>
            <a:r>
              <a:rPr lang="en-GB" sz="3000">
                <a:solidFill>
                  <a:schemeClr val="dk1"/>
                </a:solidFill>
                <a:latin typeface="Playfair Display"/>
                <a:ea typeface="Playfair Display"/>
                <a:cs typeface="Playfair Display"/>
                <a:sym typeface="Playfair Display"/>
              </a:rPr>
              <a:t>ed ‘Take the Jump’ that invites you to take actions that reduce negative impact on the planet.</a:t>
            </a:r>
            <a:endParaRPr sz="3000">
              <a:solidFill>
                <a:schemeClr val="dk1"/>
              </a:solidFill>
              <a:latin typeface="Playfair Display"/>
              <a:ea typeface="Playfair Display"/>
              <a:cs typeface="Playfair Display"/>
              <a:sym typeface="Playfair Display"/>
            </a:endParaRPr>
          </a:p>
        </p:txBody>
      </p:sp>
      <p:pic>
        <p:nvPicPr>
          <p:cNvPr id="921" name="Google Shape;921;p93">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94">
            <a:hlinkClick r:id="rId3"/>
          </p:cNvPr>
          <p:cNvPicPr preferRelativeResize="0"/>
          <p:nvPr/>
        </p:nvPicPr>
        <p:blipFill>
          <a:blip r:embed="rId4">
            <a:alphaModFix/>
          </a:blip>
          <a:stretch>
            <a:fillRect/>
          </a:stretch>
        </p:blipFill>
        <p:spPr>
          <a:xfrm>
            <a:off x="4759200" y="486175"/>
            <a:ext cx="3851400" cy="4171151"/>
          </a:xfrm>
          <a:prstGeom prst="rect">
            <a:avLst/>
          </a:prstGeom>
          <a:noFill/>
          <a:ln>
            <a:noFill/>
          </a:ln>
          <a:effectLst>
            <a:outerShdw blurRad="57150" rotWithShape="0" algn="bl" dir="5400000" dist="19050">
              <a:srgbClr val="000000">
                <a:alpha val="50000"/>
              </a:srgbClr>
            </a:outerShdw>
          </a:effectLst>
        </p:spPr>
      </p:pic>
      <p:sp>
        <p:nvSpPr>
          <p:cNvPr id="927" name="Google Shape;927;p9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lang="en-GB" sz="2100">
                <a:solidFill>
                  <a:schemeClr val="dk1"/>
                </a:solidFill>
                <a:latin typeface="Roboto Light"/>
                <a:ea typeface="Roboto Light"/>
                <a:cs typeface="Roboto Light"/>
                <a:sym typeface="Roboto Light"/>
              </a:rPr>
              <a:t> the foundations of what you need to thrive with the </a:t>
            </a:r>
            <a:r>
              <a:rPr b="1" lang="en-GB" sz="2100">
                <a:solidFill>
                  <a:schemeClr val="dk1"/>
                </a:solidFill>
                <a:latin typeface="Roboto"/>
                <a:ea typeface="Roboto"/>
                <a:cs typeface="Roboto"/>
                <a:sym typeface="Roboto"/>
              </a:rPr>
              <a:t>Personal Doughnut </a:t>
            </a:r>
            <a:r>
              <a:rPr lang="en-GB" sz="2100">
                <a:solidFill>
                  <a:schemeClr val="dk1"/>
                </a:solidFill>
                <a:latin typeface="Roboto Light"/>
                <a:ea typeface="Roboto Light"/>
                <a:cs typeface="Roboto Light"/>
                <a:sym typeface="Roboto Light"/>
              </a:rPr>
              <a:t>Canvas created by CIVIC SQUARE.</a:t>
            </a:r>
            <a:endParaRPr sz="2100">
              <a:solidFill>
                <a:schemeClr val="dk1"/>
              </a:solidFill>
              <a:latin typeface="Roboto Light"/>
              <a:ea typeface="Roboto Light"/>
              <a:cs typeface="Roboto Light"/>
              <a:sym typeface="Roboto Light"/>
            </a:endParaRPr>
          </a:p>
        </p:txBody>
      </p:sp>
      <p:pic>
        <p:nvPicPr>
          <p:cNvPr id="928" name="Google Shape;928;p94"/>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929" name="Google Shape;929;p9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30" name="Google Shape;930;p94"/>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931" name="Google Shape;931;p94"/>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30 minutes</a:t>
            </a:r>
            <a:endParaRPr b="1" i="0" sz="1700" u="none" cap="none" strike="noStrike">
              <a:solidFill>
                <a:schemeClr val="dk1"/>
              </a:solidFill>
              <a:latin typeface="Roboto"/>
              <a:ea typeface="Roboto"/>
              <a:cs typeface="Roboto"/>
              <a:sym typeface="Roboto"/>
            </a:endParaRPr>
          </a:p>
        </p:txBody>
      </p:sp>
      <p:pic>
        <p:nvPicPr>
          <p:cNvPr id="932" name="Google Shape;932;p94"/>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933" name="Google Shape;933;p94">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95">
            <a:hlinkClick r:id="rId3"/>
          </p:cNvPr>
          <p:cNvPicPr preferRelativeResize="0"/>
          <p:nvPr/>
        </p:nvPicPr>
        <p:blipFill>
          <a:blip r:embed="rId4">
            <a:alphaModFix/>
          </a:blip>
          <a:stretch>
            <a:fillRect/>
          </a:stretch>
        </p:blipFill>
        <p:spPr>
          <a:xfrm>
            <a:off x="4759200" y="486177"/>
            <a:ext cx="3851400" cy="4171146"/>
          </a:xfrm>
          <a:prstGeom prst="rect">
            <a:avLst/>
          </a:prstGeom>
          <a:noFill/>
          <a:ln>
            <a:noFill/>
          </a:ln>
          <a:effectLst>
            <a:outerShdw blurRad="57150" rotWithShape="0" algn="bl" dir="5400000" dist="19050">
              <a:srgbClr val="000000">
                <a:alpha val="50000"/>
              </a:srgbClr>
            </a:outerShdw>
          </a:effectLst>
        </p:spPr>
      </p:pic>
      <p:sp>
        <p:nvSpPr>
          <p:cNvPr id="939" name="Google Shape;939;p95"/>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Explore</a:t>
            </a:r>
            <a:r>
              <a:rPr lang="en-GB" sz="2100">
                <a:solidFill>
                  <a:schemeClr val="dk1"/>
                </a:solidFill>
                <a:latin typeface="Roboto Light"/>
                <a:ea typeface="Roboto Light"/>
                <a:cs typeface="Roboto Light"/>
                <a:sym typeface="Roboto Light"/>
              </a:rPr>
              <a:t> what your own Personal Doughnut might look like with this </a:t>
            </a:r>
            <a:r>
              <a:rPr b="1" lang="en-GB" sz="2100">
                <a:solidFill>
                  <a:schemeClr val="dk1"/>
                </a:solidFill>
                <a:latin typeface="Roboto"/>
                <a:ea typeface="Roboto"/>
                <a:cs typeface="Roboto"/>
                <a:sym typeface="Roboto"/>
              </a:rPr>
              <a:t>Personal Doughnut Template</a:t>
            </a:r>
            <a:r>
              <a:rPr lang="en-GB" sz="2100">
                <a:solidFill>
                  <a:schemeClr val="dk1"/>
                </a:solidFill>
                <a:latin typeface="Roboto Light"/>
                <a:ea typeface="Roboto Light"/>
                <a:cs typeface="Roboto Light"/>
                <a:sym typeface="Roboto Light"/>
              </a:rPr>
              <a:t> created by DEAL Community member Zoe Gilbertson.</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b="1" sz="2100">
              <a:solidFill>
                <a:schemeClr val="dk1"/>
              </a:solidFill>
              <a:latin typeface="Roboto"/>
              <a:ea typeface="Roboto"/>
              <a:cs typeface="Roboto"/>
              <a:sym typeface="Roboto"/>
            </a:endParaRPr>
          </a:p>
        </p:txBody>
      </p:sp>
      <p:pic>
        <p:nvPicPr>
          <p:cNvPr id="940" name="Google Shape;940;p95"/>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941" name="Google Shape;941;p9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42" name="Google Shape;942;p95"/>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943" name="Google Shape;943;p95"/>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60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944" name="Google Shape;944;p95"/>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945" name="Google Shape;945;p95">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96">
            <a:hlinkClick r:id="rId3"/>
          </p:cNvPr>
          <p:cNvPicPr preferRelativeResize="0"/>
          <p:nvPr/>
        </p:nvPicPr>
        <p:blipFill>
          <a:blip r:embed="rId4">
            <a:alphaModFix/>
          </a:blip>
          <a:stretch>
            <a:fillRect/>
          </a:stretch>
        </p:blipFill>
        <p:spPr>
          <a:xfrm>
            <a:off x="4759199" y="486175"/>
            <a:ext cx="3851400" cy="4171167"/>
          </a:xfrm>
          <a:prstGeom prst="rect">
            <a:avLst/>
          </a:prstGeom>
          <a:noFill/>
          <a:ln>
            <a:noFill/>
          </a:ln>
          <a:effectLst>
            <a:outerShdw blurRad="57150" rotWithShape="0" algn="bl" dir="5400000" dist="19050">
              <a:srgbClr val="000000">
                <a:alpha val="50000"/>
              </a:srgbClr>
            </a:outerShdw>
          </a:effectLst>
        </p:spPr>
      </p:pic>
      <p:sp>
        <p:nvSpPr>
          <p:cNvPr id="951" name="Google Shape;951;p96"/>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Join </a:t>
            </a:r>
            <a:r>
              <a:rPr lang="en-GB" sz="2100">
                <a:solidFill>
                  <a:schemeClr val="dk1"/>
                </a:solidFill>
                <a:latin typeface="Roboto Light"/>
                <a:ea typeface="Roboto Light"/>
                <a:cs typeface="Roboto Light"/>
                <a:sym typeface="Roboto Light"/>
              </a:rPr>
              <a:t>the community of people taking actions </a:t>
            </a:r>
            <a:r>
              <a:rPr lang="en-GB" sz="2100">
                <a:solidFill>
                  <a:schemeClr val="dk1"/>
                </a:solidFill>
                <a:latin typeface="Roboto Light"/>
                <a:ea typeface="Roboto Light"/>
                <a:cs typeface="Roboto Light"/>
                <a:sym typeface="Roboto Light"/>
              </a:rPr>
              <a:t>towards</a:t>
            </a:r>
            <a:r>
              <a:rPr lang="en-GB" sz="2100">
                <a:solidFill>
                  <a:schemeClr val="dk1"/>
                </a:solidFill>
                <a:latin typeface="Roboto Light"/>
                <a:ea typeface="Roboto Light"/>
                <a:cs typeface="Roboto Light"/>
                <a:sym typeface="Roboto Light"/>
              </a:rPr>
              <a:t> a life in the Doughnut with this sociable way of exploring the many </a:t>
            </a:r>
            <a:r>
              <a:rPr lang="en-GB" sz="2100">
                <a:solidFill>
                  <a:schemeClr val="dk1"/>
                </a:solidFill>
                <a:latin typeface="Roboto Light"/>
                <a:ea typeface="Roboto Light"/>
                <a:cs typeface="Roboto Light"/>
                <a:sym typeface="Roboto Light"/>
              </a:rPr>
              <a:t>ways</a:t>
            </a:r>
            <a:r>
              <a:rPr lang="en-GB" sz="2100">
                <a:solidFill>
                  <a:schemeClr val="dk1"/>
                </a:solidFill>
                <a:latin typeface="Roboto Light"/>
                <a:ea typeface="Roboto Light"/>
                <a:cs typeface="Roboto Light"/>
                <a:sym typeface="Roboto Light"/>
              </a:rPr>
              <a:t> to ‘</a:t>
            </a:r>
            <a:r>
              <a:rPr b="1" lang="en-GB" sz="2100">
                <a:solidFill>
                  <a:schemeClr val="dk1"/>
                </a:solidFill>
                <a:latin typeface="Roboto"/>
                <a:ea typeface="Roboto"/>
                <a:cs typeface="Roboto"/>
                <a:sym typeface="Roboto"/>
              </a:rPr>
              <a:t>Take the jump</a:t>
            </a:r>
            <a:r>
              <a:rPr lang="en-GB" sz="2100">
                <a:solidFill>
                  <a:schemeClr val="dk1"/>
                </a:solidFill>
                <a:latin typeface="Roboto Light"/>
                <a:ea typeface="Roboto Light"/>
                <a:cs typeface="Roboto Light"/>
                <a:sym typeface="Roboto Light"/>
              </a:rPr>
              <a:t>’. Created by the organisation </a:t>
            </a:r>
            <a:r>
              <a:rPr i="1" lang="en-GB" sz="2100">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The Jump</a:t>
            </a:r>
            <a:r>
              <a:rPr i="1" lang="en-GB" sz="2100">
                <a:solidFill>
                  <a:schemeClr val="dk1"/>
                </a:solidFill>
                <a:latin typeface="Roboto Light"/>
                <a:ea typeface="Roboto Light"/>
                <a:cs typeface="Roboto Light"/>
                <a:sym typeface="Roboto Light"/>
              </a:rPr>
              <a:t>.</a:t>
            </a:r>
            <a:endParaRPr i="1"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sz="2100">
              <a:solidFill>
                <a:schemeClr val="dk1"/>
              </a:solidFill>
              <a:latin typeface="Roboto Light"/>
              <a:ea typeface="Roboto Light"/>
              <a:cs typeface="Roboto Light"/>
              <a:sym typeface="Roboto Light"/>
            </a:endParaRPr>
          </a:p>
        </p:txBody>
      </p:sp>
      <p:pic>
        <p:nvPicPr>
          <p:cNvPr id="952" name="Google Shape;952;p96"/>
          <p:cNvPicPr preferRelativeResize="0"/>
          <p:nvPr/>
        </p:nvPicPr>
        <p:blipFill>
          <a:blip r:embed="rId6">
            <a:alphaModFix/>
          </a:blip>
          <a:stretch>
            <a:fillRect/>
          </a:stretch>
        </p:blipFill>
        <p:spPr>
          <a:xfrm>
            <a:off x="533400" y="432252"/>
            <a:ext cx="441125" cy="410675"/>
          </a:xfrm>
          <a:prstGeom prst="rect">
            <a:avLst/>
          </a:prstGeom>
          <a:noFill/>
          <a:ln>
            <a:noFill/>
          </a:ln>
        </p:spPr>
      </p:pic>
      <p:sp>
        <p:nvSpPr>
          <p:cNvPr id="953" name="Google Shape;953;p9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54" name="Google Shape;954;p96"/>
          <p:cNvPicPr preferRelativeResize="0"/>
          <p:nvPr/>
        </p:nvPicPr>
        <p:blipFill rotWithShape="1">
          <a:blip r:embed="rId7">
            <a:alphaModFix/>
          </a:blip>
          <a:srcRect b="0" l="0" r="0" t="0"/>
          <a:stretch/>
        </p:blipFill>
        <p:spPr>
          <a:xfrm>
            <a:off x="3793683" y="437979"/>
            <a:ext cx="420900" cy="420900"/>
          </a:xfrm>
          <a:prstGeom prst="rect">
            <a:avLst/>
          </a:prstGeom>
          <a:noFill/>
          <a:ln>
            <a:noFill/>
          </a:ln>
        </p:spPr>
      </p:pic>
      <p:sp>
        <p:nvSpPr>
          <p:cNvPr id="955" name="Google Shape;955;p96"/>
          <p:cNvSpPr txBox="1"/>
          <p:nvPr/>
        </p:nvSpPr>
        <p:spPr>
          <a:xfrm>
            <a:off x="1534550" y="457200"/>
            <a:ext cx="16659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several months</a:t>
            </a:r>
            <a:endParaRPr b="1" i="0" sz="1700" u="none" cap="none" strike="noStrike">
              <a:solidFill>
                <a:schemeClr val="dk1"/>
              </a:solidFill>
              <a:latin typeface="Roboto"/>
              <a:ea typeface="Roboto"/>
              <a:cs typeface="Roboto"/>
              <a:sym typeface="Roboto"/>
            </a:endParaRPr>
          </a:p>
        </p:txBody>
      </p:sp>
      <p:pic>
        <p:nvPicPr>
          <p:cNvPr id="956" name="Google Shape;956;p96"/>
          <p:cNvPicPr preferRelativeResize="0"/>
          <p:nvPr/>
        </p:nvPicPr>
        <p:blipFill>
          <a:blip r:embed="rId8">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957" name="Google Shape;957;p96">
            <a:hlinkClick action="ppaction://hlinksldjump" r:id="rId9"/>
          </p:cNvPr>
          <p:cNvPicPr preferRelativeResize="0"/>
          <p:nvPr/>
        </p:nvPicPr>
        <p:blipFill rotWithShape="1">
          <a:blip r:embed="rId10">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4"/>
          <p:cNvPicPr preferRelativeResize="0"/>
          <p:nvPr/>
        </p:nvPicPr>
        <p:blipFill rotWithShape="1">
          <a:blip r:embed="rId3">
            <a:alphaModFix/>
          </a:blip>
          <a:srcRect b="0" l="0" r="0" t="0"/>
          <a:stretch/>
        </p:blipFill>
        <p:spPr>
          <a:xfrm>
            <a:off x="953598" y="1405812"/>
            <a:ext cx="2376264" cy="1296144"/>
          </a:xfrm>
          <a:prstGeom prst="rect">
            <a:avLst/>
          </a:prstGeom>
          <a:noFill/>
          <a:ln>
            <a:noFill/>
          </a:ln>
        </p:spPr>
      </p:pic>
      <p:pic>
        <p:nvPicPr>
          <p:cNvPr descr="download-1.jpg" id="225" name="Google Shape;225;p34"/>
          <p:cNvPicPr preferRelativeResize="0"/>
          <p:nvPr/>
        </p:nvPicPr>
        <p:blipFill rotWithShape="1">
          <a:blip r:embed="rId4">
            <a:alphaModFix/>
          </a:blip>
          <a:srcRect b="0" l="0" r="0" t="0"/>
          <a:stretch/>
        </p:blipFill>
        <p:spPr>
          <a:xfrm>
            <a:off x="3491881" y="3124387"/>
            <a:ext cx="2376264" cy="1296144"/>
          </a:xfrm>
          <a:prstGeom prst="rect">
            <a:avLst/>
          </a:prstGeom>
          <a:noFill/>
          <a:ln>
            <a:noFill/>
          </a:ln>
        </p:spPr>
      </p:pic>
      <p:pic>
        <p:nvPicPr>
          <p:cNvPr descr="Screen Shot 2020-05-25 at 17.35.43.jpg" id="226" name="Google Shape;226;p34"/>
          <p:cNvPicPr preferRelativeResize="0"/>
          <p:nvPr/>
        </p:nvPicPr>
        <p:blipFill rotWithShape="1">
          <a:blip r:embed="rId5">
            <a:alphaModFix/>
          </a:blip>
          <a:srcRect b="0" l="0" r="0" t="0"/>
          <a:stretch/>
        </p:blipFill>
        <p:spPr>
          <a:xfrm>
            <a:off x="953599" y="3124387"/>
            <a:ext cx="2376264" cy="1296144"/>
          </a:xfrm>
          <a:prstGeom prst="rect">
            <a:avLst/>
          </a:prstGeom>
          <a:noFill/>
          <a:ln>
            <a:noFill/>
          </a:ln>
        </p:spPr>
      </p:pic>
      <p:pic>
        <p:nvPicPr>
          <p:cNvPr descr="A picture containing person, hospital room, scene, room&#10;&#10;Description automatically generated" id="227" name="Google Shape;227;p34"/>
          <p:cNvPicPr preferRelativeResize="0"/>
          <p:nvPr/>
        </p:nvPicPr>
        <p:blipFill rotWithShape="1">
          <a:blip r:embed="rId6">
            <a:alphaModFix/>
          </a:blip>
          <a:srcRect b="0" l="0" r="8833" t="10952"/>
          <a:stretch/>
        </p:blipFill>
        <p:spPr>
          <a:xfrm>
            <a:off x="6030162" y="1405813"/>
            <a:ext cx="2376266" cy="1296145"/>
          </a:xfrm>
          <a:prstGeom prst="rect">
            <a:avLst/>
          </a:prstGeom>
          <a:noFill/>
          <a:ln>
            <a:noFill/>
          </a:ln>
        </p:spPr>
      </p:pic>
      <p:pic>
        <p:nvPicPr>
          <p:cNvPr id="228" name="Google Shape;228;p34"/>
          <p:cNvPicPr preferRelativeResize="0"/>
          <p:nvPr/>
        </p:nvPicPr>
        <p:blipFill rotWithShape="1">
          <a:blip r:embed="rId7">
            <a:alphaModFix/>
          </a:blip>
          <a:srcRect b="8334" l="0" r="0" t="8897"/>
          <a:stretch/>
        </p:blipFill>
        <p:spPr>
          <a:xfrm>
            <a:off x="3491880" y="1405812"/>
            <a:ext cx="2376199" cy="1296144"/>
          </a:xfrm>
          <a:prstGeom prst="rect">
            <a:avLst/>
          </a:prstGeom>
          <a:noFill/>
          <a:ln>
            <a:noFill/>
          </a:ln>
        </p:spPr>
      </p:pic>
      <p:pic>
        <p:nvPicPr>
          <p:cNvPr descr="A picture containing building, person, outdoor, people&#10;&#10;Description automatically generated" id="229" name="Google Shape;229;p34"/>
          <p:cNvPicPr preferRelativeResize="0"/>
          <p:nvPr/>
        </p:nvPicPr>
        <p:blipFill rotWithShape="1">
          <a:blip r:embed="rId8">
            <a:alphaModFix/>
          </a:blip>
          <a:srcRect b="0" l="0" r="0" t="16729"/>
          <a:stretch/>
        </p:blipFill>
        <p:spPr>
          <a:xfrm>
            <a:off x="6030162" y="3124386"/>
            <a:ext cx="2376264" cy="1296144"/>
          </a:xfrm>
          <a:prstGeom prst="rect">
            <a:avLst/>
          </a:prstGeom>
          <a:noFill/>
          <a:ln>
            <a:noFill/>
          </a:ln>
        </p:spPr>
      </p:pic>
      <p:sp>
        <p:nvSpPr>
          <p:cNvPr id="230" name="Google Shape;230;p34"/>
          <p:cNvSpPr txBox="1"/>
          <p:nvPr/>
        </p:nvSpPr>
        <p:spPr>
          <a:xfrm>
            <a:off x="818561" y="227298"/>
            <a:ext cx="75069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lang="en-GB" sz="2400">
                <a:latin typeface="Roboto"/>
                <a:ea typeface="Roboto"/>
                <a:cs typeface="Roboto"/>
                <a:sym typeface="Roboto"/>
              </a:rPr>
              <a:t>We have a world in crisis</a:t>
            </a:r>
            <a:endParaRPr b="0" i="0" sz="2400" u="none" cap="none" strike="noStrike">
              <a:solidFill>
                <a:schemeClr val="dk1"/>
              </a:solidFill>
              <a:latin typeface="Roboto"/>
              <a:ea typeface="Roboto"/>
              <a:cs typeface="Roboto"/>
              <a:sym typeface="Roboto"/>
            </a:endParaRPr>
          </a:p>
        </p:txBody>
      </p:sp>
      <p:sp>
        <p:nvSpPr>
          <p:cNvPr id="231" name="Google Shape;231;p34"/>
          <p:cNvSpPr txBox="1"/>
          <p:nvPr/>
        </p:nvSpPr>
        <p:spPr>
          <a:xfrm>
            <a:off x="953573" y="2728956"/>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New York, US               </a:t>
            </a:r>
            <a:endParaRPr b="0" i="0" sz="1100" u="none" cap="none" strike="noStrike">
              <a:solidFill>
                <a:srgbClr val="000000"/>
              </a:solidFill>
              <a:latin typeface="Arial"/>
              <a:ea typeface="Arial"/>
              <a:cs typeface="Arial"/>
              <a:sym typeface="Arial"/>
            </a:endParaRPr>
          </a:p>
        </p:txBody>
      </p:sp>
      <p:sp>
        <p:nvSpPr>
          <p:cNvPr id="232" name="Google Shape;232;p34"/>
          <p:cNvSpPr txBox="1"/>
          <p:nvPr/>
        </p:nvSpPr>
        <p:spPr>
          <a:xfrm>
            <a:off x="953597" y="1005576"/>
            <a:ext cx="2376300" cy="32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Roboto"/>
              <a:buNone/>
            </a:pPr>
            <a:r>
              <a:rPr b="1" i="0" lang="en-GB" sz="1700" u="none" cap="none" strike="noStrike">
                <a:solidFill>
                  <a:srgbClr val="000000"/>
                </a:solidFill>
                <a:latin typeface="Roboto"/>
                <a:ea typeface="Roboto"/>
                <a:cs typeface="Roboto"/>
                <a:sym typeface="Roboto"/>
              </a:rPr>
              <a:t>Financial meltdown</a:t>
            </a:r>
            <a:endParaRPr b="0" i="0" sz="1700" u="none" cap="none" strike="noStrike">
              <a:solidFill>
                <a:schemeClr val="dk1"/>
              </a:solidFill>
              <a:latin typeface="Roboto"/>
              <a:ea typeface="Roboto"/>
              <a:cs typeface="Roboto"/>
              <a:sym typeface="Roboto"/>
            </a:endParaRPr>
          </a:p>
        </p:txBody>
      </p:sp>
      <p:sp>
        <p:nvSpPr>
          <p:cNvPr id="233" name="Google Shape;233;p34"/>
          <p:cNvSpPr txBox="1"/>
          <p:nvPr/>
        </p:nvSpPr>
        <p:spPr>
          <a:xfrm>
            <a:off x="3491880" y="2701956"/>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Sofala, Mozambique</a:t>
            </a:r>
            <a:endParaRPr b="0" i="0" sz="1100" u="none" cap="none" strike="noStrike">
              <a:solidFill>
                <a:srgbClr val="000000"/>
              </a:solidFill>
              <a:latin typeface="Arial"/>
              <a:ea typeface="Arial"/>
              <a:cs typeface="Arial"/>
              <a:sym typeface="Arial"/>
            </a:endParaRPr>
          </a:p>
        </p:txBody>
      </p:sp>
      <p:sp>
        <p:nvSpPr>
          <p:cNvPr id="234" name="Google Shape;234;p34"/>
          <p:cNvSpPr txBox="1"/>
          <p:nvPr/>
        </p:nvSpPr>
        <p:spPr>
          <a:xfrm>
            <a:off x="6030162" y="2701956"/>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Kuala Lumpur, Malaysia</a:t>
            </a:r>
            <a:endParaRPr b="0" i="0" sz="1100" u="none" cap="none" strike="noStrike">
              <a:solidFill>
                <a:srgbClr val="000000"/>
              </a:solidFill>
              <a:latin typeface="Arial"/>
              <a:ea typeface="Arial"/>
              <a:cs typeface="Arial"/>
              <a:sym typeface="Arial"/>
            </a:endParaRPr>
          </a:p>
        </p:txBody>
      </p:sp>
      <p:sp>
        <p:nvSpPr>
          <p:cNvPr id="235" name="Google Shape;235;p34"/>
          <p:cNvSpPr txBox="1"/>
          <p:nvPr/>
        </p:nvSpPr>
        <p:spPr>
          <a:xfrm>
            <a:off x="953598" y="4420530"/>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Athens, Greece</a:t>
            </a:r>
            <a:endParaRPr b="0" i="0" sz="1100" u="none" cap="none" strike="noStrike">
              <a:solidFill>
                <a:srgbClr val="000000"/>
              </a:solidFill>
              <a:latin typeface="Arial"/>
              <a:ea typeface="Arial"/>
              <a:cs typeface="Arial"/>
              <a:sym typeface="Arial"/>
            </a:endParaRPr>
          </a:p>
        </p:txBody>
      </p:sp>
      <p:sp>
        <p:nvSpPr>
          <p:cNvPr id="236" name="Google Shape;236;p34"/>
          <p:cNvSpPr txBox="1"/>
          <p:nvPr/>
        </p:nvSpPr>
        <p:spPr>
          <a:xfrm>
            <a:off x="3491880" y="4420530"/>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Sydney, Australia</a:t>
            </a:r>
            <a:endParaRPr b="0" i="0" sz="1100" u="none" cap="none" strike="noStrike">
              <a:solidFill>
                <a:srgbClr val="000000"/>
              </a:solidFill>
              <a:latin typeface="Arial"/>
              <a:ea typeface="Arial"/>
              <a:cs typeface="Arial"/>
              <a:sym typeface="Arial"/>
            </a:endParaRPr>
          </a:p>
        </p:txBody>
      </p:sp>
      <p:sp>
        <p:nvSpPr>
          <p:cNvPr id="237" name="Google Shape;237;p34"/>
          <p:cNvSpPr txBox="1"/>
          <p:nvPr/>
        </p:nvSpPr>
        <p:spPr>
          <a:xfrm>
            <a:off x="6030162" y="4420530"/>
            <a:ext cx="2376300" cy="216000"/>
          </a:xfrm>
          <a:prstGeom prst="rect">
            <a:avLst/>
          </a:prstGeom>
          <a:solidFill>
            <a:srgbClr val="F4D32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Roboto"/>
                <a:ea typeface="Roboto"/>
                <a:cs typeface="Roboto"/>
                <a:sym typeface="Roboto"/>
              </a:rPr>
              <a:t>Bogotá, Colombia</a:t>
            </a:r>
            <a:endParaRPr b="0" i="0" sz="1100" u="none" cap="none" strike="noStrike">
              <a:solidFill>
                <a:srgbClr val="000000"/>
              </a:solidFill>
              <a:latin typeface="Arial"/>
              <a:ea typeface="Arial"/>
              <a:cs typeface="Arial"/>
              <a:sym typeface="Arial"/>
            </a:endParaRPr>
          </a:p>
        </p:txBody>
      </p:sp>
      <p:sp>
        <p:nvSpPr>
          <p:cNvPr id="238" name="Google Shape;238;p34"/>
          <p:cNvSpPr txBox="1"/>
          <p:nvPr/>
        </p:nvSpPr>
        <p:spPr>
          <a:xfrm>
            <a:off x="3515188" y="1005575"/>
            <a:ext cx="2352900" cy="32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Roboto"/>
              <a:buNone/>
            </a:pPr>
            <a:r>
              <a:rPr b="1" i="0" lang="en-GB" sz="1700" u="none" cap="none" strike="noStrike">
                <a:solidFill>
                  <a:srgbClr val="000000"/>
                </a:solidFill>
                <a:latin typeface="Roboto"/>
                <a:ea typeface="Roboto"/>
                <a:cs typeface="Roboto"/>
                <a:sym typeface="Roboto"/>
              </a:rPr>
              <a:t>Climate brea</a:t>
            </a:r>
            <a:r>
              <a:rPr b="1" lang="en-GB" sz="1700">
                <a:latin typeface="Roboto"/>
                <a:ea typeface="Roboto"/>
                <a:cs typeface="Roboto"/>
                <a:sym typeface="Roboto"/>
              </a:rPr>
              <a:t>kdown</a:t>
            </a:r>
            <a:endParaRPr b="0" i="0" sz="1700" u="none" cap="none" strike="noStrike">
              <a:solidFill>
                <a:schemeClr val="dk1"/>
              </a:solidFill>
              <a:latin typeface="Roboto"/>
              <a:ea typeface="Roboto"/>
              <a:cs typeface="Roboto"/>
              <a:sym typeface="Roboto"/>
            </a:endParaRPr>
          </a:p>
        </p:txBody>
      </p:sp>
      <p:sp>
        <p:nvSpPr>
          <p:cNvPr id="239" name="Google Shape;239;p34"/>
          <p:cNvSpPr txBox="1"/>
          <p:nvPr/>
        </p:nvSpPr>
        <p:spPr>
          <a:xfrm>
            <a:off x="6030161" y="1005575"/>
            <a:ext cx="2376300" cy="324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Roboto"/>
              <a:buNone/>
            </a:pPr>
            <a:r>
              <a:rPr b="1" i="0" lang="en-GB" sz="1700" u="none" cap="none" strike="noStrike">
                <a:solidFill>
                  <a:srgbClr val="000000"/>
                </a:solidFill>
                <a:latin typeface="Roboto"/>
                <a:ea typeface="Roboto"/>
                <a:cs typeface="Roboto"/>
                <a:sym typeface="Roboto"/>
              </a:rPr>
              <a:t>COVID lockdown</a:t>
            </a:r>
            <a:endParaRPr b="0" i="0" sz="1700" u="none" cap="none" strike="noStrike">
              <a:solidFill>
                <a:schemeClr val="dk1"/>
              </a:solidFill>
              <a:latin typeface="Roboto"/>
              <a:ea typeface="Roboto"/>
              <a:cs typeface="Roboto"/>
              <a:sym typeface="Roboto"/>
            </a:endParaRPr>
          </a:p>
        </p:txBody>
      </p:sp>
      <p:pic>
        <p:nvPicPr>
          <p:cNvPr descr="A picture containing icon&#10;&#10;Description automatically generated" id="240" name="Google Shape;240;p34">
            <a:hlinkClick action="ppaction://hlinksldjump" r:id="rId9"/>
          </p:cNvPr>
          <p:cNvPicPr preferRelativeResize="0"/>
          <p:nvPr/>
        </p:nvPicPr>
        <p:blipFill rotWithShape="1">
          <a:blip r:embed="rId10">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962" name="Shape 962"/>
        <p:cNvGrpSpPr/>
        <p:nvPr/>
      </p:nvGrpSpPr>
      <p:grpSpPr>
        <a:xfrm>
          <a:off x="0" y="0"/>
          <a:ext cx="0" cy="0"/>
          <a:chOff x="0" y="0"/>
          <a:chExt cx="0" cy="0"/>
        </a:xfrm>
      </p:grpSpPr>
      <p:sp>
        <p:nvSpPr>
          <p:cNvPr id="963" name="Google Shape;963;p97"/>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dk1"/>
                </a:solidFill>
                <a:latin typeface="Playfair Display Medium"/>
                <a:ea typeface="Playfair Display Medium"/>
                <a:cs typeface="Playfair Display Medium"/>
                <a:sym typeface="Playfair Display Medium"/>
              </a:rPr>
              <a:t>6 </a:t>
            </a:r>
            <a:r>
              <a:rPr lang="en-GB" sz="5000">
                <a:solidFill>
                  <a:schemeClr val="lt1"/>
                </a:solidFill>
                <a:latin typeface="Playfair Display Medium"/>
                <a:ea typeface="Playfair Display Medium"/>
                <a:cs typeface="Playfair Display Medium"/>
                <a:sym typeface="Playfair Display Medium"/>
              </a:rPr>
              <a:t>How can I connect with others as a network for change?</a:t>
            </a:r>
            <a:endParaRPr sz="5000">
              <a:solidFill>
                <a:schemeClr val="lt1"/>
              </a:solidFill>
              <a:latin typeface="Playfair Display Medium"/>
              <a:ea typeface="Playfair Display Medium"/>
              <a:cs typeface="Playfair Display Medium"/>
              <a:sym typeface="Playfair Display Medium"/>
            </a:endParaRPr>
          </a:p>
        </p:txBody>
      </p:sp>
      <p:pic>
        <p:nvPicPr>
          <p:cNvPr id="964" name="Google Shape;964;p97">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969" name="Shape 969"/>
        <p:cNvGrpSpPr/>
        <p:nvPr/>
      </p:nvGrpSpPr>
      <p:grpSpPr>
        <a:xfrm>
          <a:off x="0" y="0"/>
          <a:ext cx="0" cy="0"/>
          <a:chOff x="0" y="0"/>
          <a:chExt cx="0" cy="0"/>
        </a:xfrm>
      </p:grpSpPr>
      <p:sp>
        <p:nvSpPr>
          <p:cNvPr id="970" name="Google Shape;970;p98"/>
          <p:cNvSpPr txBox="1"/>
          <p:nvPr/>
        </p:nvSpPr>
        <p:spPr>
          <a:xfrm>
            <a:off x="1219200" y="838200"/>
            <a:ext cx="69801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lt1"/>
                </a:solidFill>
                <a:latin typeface="Playfair Display"/>
                <a:ea typeface="Playfair Display"/>
                <a:cs typeface="Playfair Display"/>
                <a:sym typeface="Playfair Display"/>
              </a:rPr>
              <a:t>In this chapter there are lots of stories of how people, groups and organisations are connecting as networks for deeper systemic change in their place. You can find out how to start your own group or network, and join learning calls.</a:t>
            </a:r>
            <a:endParaRPr sz="3000">
              <a:solidFill>
                <a:schemeClr val="lt1"/>
              </a:solidFill>
              <a:latin typeface="Playfair Display"/>
              <a:ea typeface="Playfair Display"/>
              <a:cs typeface="Playfair Display"/>
              <a:sym typeface="Playfair Display"/>
            </a:endParaRPr>
          </a:p>
        </p:txBody>
      </p:sp>
      <p:pic>
        <p:nvPicPr>
          <p:cNvPr id="971" name="Google Shape;971;p98">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99">
            <a:hlinkClick r:id="rId3"/>
          </p:cNvPr>
          <p:cNvPicPr preferRelativeResize="0"/>
          <p:nvPr/>
        </p:nvPicPr>
        <p:blipFill>
          <a:blip r:embed="rId4">
            <a:alphaModFix/>
          </a:blip>
          <a:stretch>
            <a:fillRect/>
          </a:stretch>
        </p:blipFill>
        <p:spPr>
          <a:xfrm>
            <a:off x="4759200" y="486175"/>
            <a:ext cx="3851400" cy="4171172"/>
          </a:xfrm>
          <a:prstGeom prst="rect">
            <a:avLst/>
          </a:prstGeom>
          <a:noFill/>
          <a:ln>
            <a:noFill/>
          </a:ln>
          <a:effectLst>
            <a:outerShdw blurRad="57150" rotWithShape="0" algn="bl" dir="5400000" dist="19050">
              <a:srgbClr val="000000">
                <a:alpha val="50000"/>
              </a:srgbClr>
            </a:outerShdw>
          </a:effectLst>
        </p:spPr>
      </p:pic>
      <p:sp>
        <p:nvSpPr>
          <p:cNvPr id="977" name="Google Shape;977;p99"/>
          <p:cNvSpPr txBox="1"/>
          <p:nvPr/>
        </p:nvSpPr>
        <p:spPr>
          <a:xfrm>
            <a:off x="533400" y="1219200"/>
            <a:ext cx="36813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Learn </a:t>
            </a:r>
            <a:r>
              <a:rPr lang="en-GB" sz="2100">
                <a:solidFill>
                  <a:schemeClr val="dk1"/>
                </a:solidFill>
                <a:latin typeface="Roboto Light"/>
                <a:ea typeface="Roboto Light"/>
                <a:cs typeface="Roboto Light"/>
                <a:sym typeface="Roboto Light"/>
              </a:rPr>
              <a:t>about place-based </a:t>
            </a:r>
            <a:r>
              <a:rPr b="1" lang="en-GB" sz="2100">
                <a:solidFill>
                  <a:schemeClr val="dk1"/>
                </a:solidFill>
                <a:latin typeface="Roboto"/>
                <a:ea typeface="Roboto"/>
                <a:cs typeface="Roboto"/>
                <a:sym typeface="Roboto"/>
              </a:rPr>
              <a:t>groups and networks</a:t>
            </a:r>
            <a:r>
              <a:rPr lang="en-GB" sz="2100">
                <a:solidFill>
                  <a:schemeClr val="dk1"/>
                </a:solidFill>
                <a:latin typeface="Roboto Light"/>
                <a:ea typeface="Roboto Light"/>
                <a:cs typeface="Roboto Light"/>
                <a:sym typeface="Roboto Light"/>
              </a:rPr>
              <a:t> that are connecting the people in their </a:t>
            </a:r>
            <a:r>
              <a:rPr lang="en-GB" sz="2100">
                <a:solidFill>
                  <a:schemeClr val="dk1"/>
                </a:solidFill>
                <a:latin typeface="Roboto Light"/>
                <a:ea typeface="Roboto Light"/>
                <a:cs typeface="Roboto Light"/>
                <a:sym typeface="Roboto Light"/>
              </a:rPr>
              <a:t>place around Doughnut Economics for deeper systemic change. Discover their practice and the guidelines to safeguard integrity.</a:t>
            </a:r>
            <a:endParaRPr sz="2100">
              <a:solidFill>
                <a:schemeClr val="dk1"/>
              </a:solidFill>
              <a:latin typeface="Roboto Light"/>
              <a:ea typeface="Roboto Light"/>
              <a:cs typeface="Roboto Light"/>
              <a:sym typeface="Roboto Light"/>
            </a:endParaRPr>
          </a:p>
        </p:txBody>
      </p:sp>
      <p:pic>
        <p:nvPicPr>
          <p:cNvPr id="978" name="Google Shape;978;p99"/>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979" name="Google Shape;979;p9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80" name="Google Shape;980;p99"/>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981" name="Google Shape;981;p99"/>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982" name="Google Shape;982;p99"/>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983" name="Google Shape;983;p99">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0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changemakers are connecting and taking action across Brasil as the network </a:t>
            </a:r>
            <a:r>
              <a:rPr b="1" lang="en-GB" sz="2100">
                <a:solidFill>
                  <a:schemeClr val="dk1"/>
                </a:solidFill>
                <a:latin typeface="Roboto"/>
                <a:ea typeface="Roboto"/>
                <a:cs typeface="Roboto"/>
                <a:sym typeface="Roboto"/>
              </a:rPr>
              <a:t>Donut Brasil</a:t>
            </a:r>
            <a:r>
              <a:rPr lang="en-GB" sz="2100">
                <a:solidFill>
                  <a:schemeClr val="dk1"/>
                </a:solidFill>
                <a:latin typeface="Roboto Light"/>
                <a:ea typeface="Roboto Light"/>
                <a:cs typeface="Roboto Light"/>
                <a:sym typeface="Roboto Light"/>
              </a:rPr>
              <a:t>.</a:t>
            </a:r>
            <a:endParaRPr sz="2100">
              <a:solidFill>
                <a:schemeClr val="dk1"/>
              </a:solidFill>
              <a:latin typeface="Roboto Light"/>
              <a:ea typeface="Roboto Light"/>
              <a:cs typeface="Roboto Light"/>
              <a:sym typeface="Roboto Light"/>
            </a:endParaRPr>
          </a:p>
        </p:txBody>
      </p:sp>
      <p:pic>
        <p:nvPicPr>
          <p:cNvPr id="989" name="Google Shape;989;p100"/>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990" name="Google Shape;990;p10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991" name="Google Shape;991;p100"/>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992" name="Google Shape;992;p100">
            <a:hlinkClick r:id="rId5"/>
          </p:cNvPr>
          <p:cNvPicPr preferRelativeResize="0"/>
          <p:nvPr/>
        </p:nvPicPr>
        <p:blipFill>
          <a:blip r:embed="rId6">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993" name="Google Shape;993;p100">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0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changemakers of </a:t>
            </a:r>
            <a:r>
              <a:rPr b="1" lang="en-GB" sz="2100">
                <a:solidFill>
                  <a:schemeClr val="dk1"/>
                </a:solidFill>
                <a:latin typeface="Roboto"/>
                <a:ea typeface="Roboto"/>
                <a:cs typeface="Roboto"/>
                <a:sym typeface="Roboto"/>
              </a:rPr>
              <a:t>Boro Doughnut</a:t>
            </a:r>
            <a:r>
              <a:rPr lang="en-GB" sz="2100">
                <a:solidFill>
                  <a:schemeClr val="dk1"/>
                </a:solidFill>
                <a:latin typeface="Roboto Light"/>
                <a:ea typeface="Roboto Light"/>
                <a:cs typeface="Roboto Light"/>
                <a:sym typeface="Roboto Light"/>
              </a:rPr>
              <a:t> in </a:t>
            </a:r>
            <a:r>
              <a:rPr lang="en-GB" sz="2100">
                <a:solidFill>
                  <a:schemeClr val="dk1"/>
                </a:solidFill>
                <a:latin typeface="Roboto Light"/>
                <a:ea typeface="Roboto Light"/>
                <a:cs typeface="Roboto Light"/>
                <a:sym typeface="Roboto Light"/>
              </a:rPr>
              <a:t>Middlesbrough</a:t>
            </a:r>
            <a:r>
              <a:rPr lang="en-GB" sz="2100">
                <a:solidFill>
                  <a:schemeClr val="dk1"/>
                </a:solidFill>
                <a:latin typeface="Roboto Light"/>
                <a:ea typeface="Roboto Light"/>
                <a:cs typeface="Roboto Light"/>
                <a:sym typeface="Roboto Light"/>
              </a:rPr>
              <a:t>, UK, launched their network to raise awareness and invite people to join.</a:t>
            </a:r>
            <a:endParaRPr b="1" sz="2100">
              <a:solidFill>
                <a:schemeClr val="dk1"/>
              </a:solidFill>
              <a:latin typeface="Roboto"/>
              <a:ea typeface="Roboto"/>
              <a:cs typeface="Roboto"/>
              <a:sym typeface="Roboto"/>
            </a:endParaRPr>
          </a:p>
        </p:txBody>
      </p:sp>
      <p:pic>
        <p:nvPicPr>
          <p:cNvPr id="999" name="Google Shape;999;p101"/>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00" name="Google Shape;1000;p10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01" name="Google Shape;1001;p101"/>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02" name="Google Shape;1002;p101">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003" name="Google Shape;1003;p101">
            <a:hlinkClick r:id="rId7"/>
          </p:cNvPr>
          <p:cNvPicPr preferRelativeResize="0"/>
          <p:nvPr/>
        </p:nvPicPr>
        <p:blipFill>
          <a:blip r:embed="rId8">
            <a:alphaModFix/>
          </a:blip>
          <a:stretch>
            <a:fillRect/>
          </a:stretch>
        </p:blipFill>
        <p:spPr>
          <a:xfrm>
            <a:off x="4759200" y="486150"/>
            <a:ext cx="3851400" cy="41711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0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Regen Sydney is </a:t>
            </a:r>
            <a:r>
              <a:rPr b="1" lang="en-GB" sz="2100">
                <a:solidFill>
                  <a:schemeClr val="dk1"/>
                </a:solidFill>
                <a:latin typeface="Roboto"/>
                <a:ea typeface="Roboto"/>
                <a:cs typeface="Roboto"/>
                <a:sym typeface="Roboto"/>
              </a:rPr>
              <a:t>building a coalition</a:t>
            </a:r>
            <a:r>
              <a:rPr lang="en-GB" sz="2100">
                <a:solidFill>
                  <a:schemeClr val="dk1"/>
                </a:solidFill>
                <a:latin typeface="Roboto Light"/>
                <a:ea typeface="Roboto Light"/>
                <a:cs typeface="Roboto Light"/>
                <a:sym typeface="Roboto Light"/>
              </a:rPr>
              <a:t> for change and exploring what else might be needed to shift the city's course towards a future that's inspiring for us all.</a:t>
            </a:r>
            <a:endParaRPr b="1" sz="2100">
              <a:solidFill>
                <a:schemeClr val="dk1"/>
              </a:solidFill>
              <a:latin typeface="Roboto"/>
              <a:ea typeface="Roboto"/>
              <a:cs typeface="Roboto"/>
              <a:sym typeface="Roboto"/>
            </a:endParaRPr>
          </a:p>
        </p:txBody>
      </p:sp>
      <p:pic>
        <p:nvPicPr>
          <p:cNvPr id="1009" name="Google Shape;1009;p102"/>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10" name="Google Shape;1010;p10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11" name="Google Shape;1011;p102"/>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1012" name="Google Shape;1012;p102">
            <a:hlinkClick r:id="rId5"/>
          </p:cNvPr>
          <p:cNvPicPr preferRelativeResize="0"/>
          <p:nvPr/>
        </p:nvPicPr>
        <p:blipFill>
          <a:blip r:embed="rId6">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013" name="Google Shape;1013;p102">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03"/>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conveners of the Israel Doughnut Economics Community are responding to increasing interest in Doughnut Economics across Israel, particularly in </a:t>
            </a:r>
            <a:r>
              <a:rPr lang="en-GB" sz="2100">
                <a:solidFill>
                  <a:schemeClr val="dk1"/>
                </a:solidFill>
                <a:latin typeface="Roboto Light"/>
                <a:ea typeface="Roboto Light"/>
                <a:cs typeface="Roboto Light"/>
                <a:sym typeface="Roboto Light"/>
              </a:rPr>
              <a:t>education</a:t>
            </a:r>
            <a:r>
              <a:rPr lang="en-GB" sz="2100">
                <a:solidFill>
                  <a:schemeClr val="dk1"/>
                </a:solidFill>
                <a:latin typeface="Roboto Light"/>
                <a:ea typeface="Roboto Light"/>
                <a:cs typeface="Roboto Light"/>
                <a:sym typeface="Roboto Light"/>
              </a:rPr>
              <a:t>.</a:t>
            </a:r>
            <a:endParaRPr b="1" sz="2100">
              <a:solidFill>
                <a:schemeClr val="dk1"/>
              </a:solidFill>
              <a:latin typeface="Roboto"/>
              <a:ea typeface="Roboto"/>
              <a:cs typeface="Roboto"/>
              <a:sym typeface="Roboto"/>
            </a:endParaRPr>
          </a:p>
        </p:txBody>
      </p:sp>
      <p:pic>
        <p:nvPicPr>
          <p:cNvPr id="1019" name="Google Shape;1019;p103"/>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20" name="Google Shape;1020;p103"/>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21" name="Google Shape;1021;p103"/>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22" name="Google Shape;1022;p103">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023" name="Google Shape;1023;p103">
            <a:hlinkClick r:id="rId7"/>
          </p:cNvPr>
          <p:cNvPicPr preferRelativeResize="0"/>
          <p:nvPr/>
        </p:nvPicPr>
        <p:blipFill>
          <a:blip r:embed="rId8">
            <a:alphaModFix/>
          </a:blip>
          <a:stretch>
            <a:fillRect/>
          </a:stretch>
        </p:blipFill>
        <p:spPr>
          <a:xfrm>
            <a:off x="4759200" y="486150"/>
            <a:ext cx="3851400" cy="41711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0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Amsterdam Donut Coalition built on the the success of the</a:t>
            </a:r>
            <a:r>
              <a:rPr i="1" lang="en-GB" sz="2100">
                <a:solidFill>
                  <a:schemeClr val="dk1"/>
                </a:solidFill>
                <a:latin typeface="Roboto Light"/>
                <a:ea typeface="Roboto Light"/>
                <a:cs typeface="Roboto Light"/>
                <a:sym typeface="Roboto Light"/>
              </a:rPr>
              <a:t> </a:t>
            </a:r>
            <a:r>
              <a:rPr i="1" lang="en-GB" sz="210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Donut Days in 2021</a:t>
            </a:r>
            <a:r>
              <a:rPr lang="en-GB" sz="2100">
                <a:solidFill>
                  <a:schemeClr val="dk1"/>
                </a:solidFill>
                <a:latin typeface="Roboto Light"/>
                <a:ea typeface="Roboto Light"/>
                <a:cs typeface="Roboto Light"/>
                <a:sym typeface="Roboto Light"/>
              </a:rPr>
              <a:t> to hold a distributed festival across the city to make </a:t>
            </a:r>
            <a:r>
              <a:rPr i="1" lang="en-GB" sz="2100">
                <a:solidFill>
                  <a:schemeClr val="dk1"/>
                </a:solidFill>
                <a:latin typeface="Roboto Light"/>
                <a:ea typeface="Roboto Light"/>
                <a:cs typeface="Roboto Light"/>
                <a:sym typeface="Roboto Light"/>
              </a:rPr>
              <a:t>Donut Deals</a:t>
            </a:r>
            <a:r>
              <a:rPr lang="en-GB" sz="2100">
                <a:solidFill>
                  <a:schemeClr val="dk1"/>
                </a:solidFill>
                <a:latin typeface="Roboto Light"/>
                <a:ea typeface="Roboto Light"/>
                <a:cs typeface="Roboto Light"/>
                <a:sym typeface="Roboto Light"/>
              </a:rPr>
              <a:t> for collaborative action!</a:t>
            </a:r>
            <a:endParaRPr sz="2100">
              <a:solidFill>
                <a:schemeClr val="dk1"/>
              </a:solidFill>
              <a:latin typeface="Roboto Light"/>
              <a:ea typeface="Roboto Light"/>
              <a:cs typeface="Roboto Light"/>
              <a:sym typeface="Roboto Light"/>
            </a:endParaRPr>
          </a:p>
        </p:txBody>
      </p:sp>
      <p:pic>
        <p:nvPicPr>
          <p:cNvPr id="1029" name="Google Shape;1029;p104"/>
          <p:cNvPicPr preferRelativeResize="0"/>
          <p:nvPr/>
        </p:nvPicPr>
        <p:blipFill>
          <a:blip r:embed="rId4">
            <a:alphaModFix/>
          </a:blip>
          <a:stretch>
            <a:fillRect/>
          </a:stretch>
        </p:blipFill>
        <p:spPr>
          <a:xfrm>
            <a:off x="533400" y="432252"/>
            <a:ext cx="441125" cy="410675"/>
          </a:xfrm>
          <a:prstGeom prst="rect">
            <a:avLst/>
          </a:prstGeom>
          <a:noFill/>
          <a:ln>
            <a:noFill/>
          </a:ln>
        </p:spPr>
      </p:pic>
      <p:sp>
        <p:nvSpPr>
          <p:cNvPr id="1030" name="Google Shape;1030;p10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31" name="Google Shape;1031;p104"/>
          <p:cNvPicPr preferRelativeResize="0"/>
          <p:nvPr/>
        </p:nvPicPr>
        <p:blipFill rotWithShape="1">
          <a:blip r:embed="rId5">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32" name="Google Shape;1032;p104">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pic>
        <p:nvPicPr>
          <p:cNvPr id="1033" name="Google Shape;1033;p104">
            <a:hlinkClick r:id="rId8"/>
          </p:cNvPr>
          <p:cNvPicPr preferRelativeResize="0"/>
          <p:nvPr/>
        </p:nvPicPr>
        <p:blipFill>
          <a:blip r:embed="rId9">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05"/>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about the inspiring journey of Regen Melbourne from a small informal community of people and </a:t>
            </a:r>
            <a:r>
              <a:rPr lang="en-GB" sz="2100">
                <a:solidFill>
                  <a:schemeClr val="dk1"/>
                </a:solidFill>
                <a:latin typeface="Roboto Light"/>
                <a:ea typeface="Roboto Light"/>
                <a:cs typeface="Roboto Light"/>
                <a:sym typeface="Roboto Light"/>
              </a:rPr>
              <a:t>organisations </a:t>
            </a:r>
            <a:r>
              <a:rPr lang="en-GB" sz="2100">
                <a:solidFill>
                  <a:schemeClr val="dk1"/>
                </a:solidFill>
                <a:latin typeface="Roboto Light"/>
                <a:ea typeface="Roboto Light"/>
                <a:cs typeface="Roboto Light"/>
                <a:sym typeface="Roboto Light"/>
              </a:rPr>
              <a:t>to a </a:t>
            </a:r>
            <a:r>
              <a:rPr lang="en-GB" sz="2100">
                <a:solidFill>
                  <a:schemeClr val="dk1"/>
                </a:solidFill>
                <a:latin typeface="Roboto Light"/>
                <a:ea typeface="Roboto Light"/>
                <a:cs typeface="Roboto Light"/>
                <a:sym typeface="Roboto Light"/>
              </a:rPr>
              <a:t>convener and</a:t>
            </a:r>
            <a:r>
              <a:rPr lang="en-GB" sz="2100">
                <a:solidFill>
                  <a:schemeClr val="dk1"/>
                </a:solidFill>
                <a:latin typeface="Roboto Light"/>
                <a:ea typeface="Roboto Light"/>
                <a:cs typeface="Roboto Light"/>
                <a:sym typeface="Roboto Light"/>
              </a:rPr>
              <a:t> catalyst for systemic change across the city of Melbourne.</a:t>
            </a:r>
            <a:endParaRPr b="1" sz="2100">
              <a:solidFill>
                <a:schemeClr val="dk1"/>
              </a:solidFill>
              <a:latin typeface="Roboto"/>
              <a:ea typeface="Roboto"/>
              <a:cs typeface="Roboto"/>
              <a:sym typeface="Roboto"/>
            </a:endParaRPr>
          </a:p>
        </p:txBody>
      </p:sp>
      <p:pic>
        <p:nvPicPr>
          <p:cNvPr id="1039" name="Google Shape;1039;p105"/>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40" name="Google Shape;1040;p10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41" name="Google Shape;1041;p105"/>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42" name="Google Shape;1042;p105">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043" name="Google Shape;1043;p105">
            <a:hlinkClick r:id="rId7"/>
          </p:cNvPr>
          <p:cNvPicPr preferRelativeResize="0"/>
          <p:nvPr/>
        </p:nvPicPr>
        <p:blipFill>
          <a:blip r:embed="rId8">
            <a:alphaModFix/>
          </a:blip>
          <a:stretch>
            <a:fillRect/>
          </a:stretch>
        </p:blipFill>
        <p:spPr>
          <a:xfrm>
            <a:off x="4759200" y="486150"/>
            <a:ext cx="3851400" cy="41711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06"/>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Doughnut Economics provides a framework to help the Tricolor Coalition focus on what the main sustainability </a:t>
            </a:r>
            <a:r>
              <a:rPr lang="en-GB" sz="2100">
                <a:solidFill>
                  <a:schemeClr val="dk1"/>
                </a:solidFill>
                <a:latin typeface="Roboto Light"/>
                <a:ea typeface="Roboto Light"/>
                <a:cs typeface="Roboto Light"/>
                <a:sym typeface="Roboto Light"/>
              </a:rPr>
              <a:t>challenges</a:t>
            </a:r>
            <a:r>
              <a:rPr lang="en-GB" sz="2100">
                <a:solidFill>
                  <a:schemeClr val="dk1"/>
                </a:solidFill>
                <a:latin typeface="Roboto Light"/>
                <a:ea typeface="Roboto Light"/>
                <a:cs typeface="Roboto Light"/>
                <a:sym typeface="Roboto Light"/>
              </a:rPr>
              <a:t> are in Mexico City, including water and energy.</a:t>
            </a:r>
            <a:endParaRPr b="1" sz="2100">
              <a:solidFill>
                <a:schemeClr val="dk1"/>
              </a:solidFill>
              <a:latin typeface="Roboto"/>
              <a:ea typeface="Roboto"/>
              <a:cs typeface="Roboto"/>
              <a:sym typeface="Roboto"/>
            </a:endParaRPr>
          </a:p>
        </p:txBody>
      </p:sp>
      <p:pic>
        <p:nvPicPr>
          <p:cNvPr id="1049" name="Google Shape;1049;p106"/>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50" name="Google Shape;1050;p106"/>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51" name="Google Shape;1051;p106"/>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52" name="Google Shape;1052;p106">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053" name="Google Shape;1053;p106">
            <a:hlinkClick r:id="rId7"/>
          </p:cNvPr>
          <p:cNvPicPr preferRelativeResize="0"/>
          <p:nvPr/>
        </p:nvPicPr>
        <p:blipFill>
          <a:blip r:embed="rId8">
            <a:alphaModFix/>
          </a:blip>
          <a:stretch>
            <a:fillRect/>
          </a:stretch>
        </p:blipFill>
        <p:spPr>
          <a:xfrm>
            <a:off x="4759200" y="486150"/>
            <a:ext cx="3851400" cy="41711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35"/>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247" name="Google Shape;247;p35"/>
          <p:cNvPicPr preferRelativeResize="0"/>
          <p:nvPr/>
        </p:nvPicPr>
        <p:blipFill>
          <a:blip r:embed="rId3">
            <a:alphaModFix/>
          </a:blip>
          <a:stretch>
            <a:fillRect/>
          </a:stretch>
        </p:blipFill>
        <p:spPr>
          <a:xfrm>
            <a:off x="1123300" y="959725"/>
            <a:ext cx="6897398" cy="3610351"/>
          </a:xfrm>
          <a:prstGeom prst="rect">
            <a:avLst/>
          </a:prstGeom>
          <a:noFill/>
          <a:ln>
            <a:noFill/>
          </a:ln>
        </p:spPr>
      </p:pic>
      <p:sp>
        <p:nvSpPr>
          <p:cNvPr id="248" name="Google Shape;248;p35"/>
          <p:cNvSpPr txBox="1"/>
          <p:nvPr/>
        </p:nvSpPr>
        <p:spPr>
          <a:xfrm>
            <a:off x="818561" y="227298"/>
            <a:ext cx="7506900" cy="54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2400"/>
              <a:buFont typeface="Arial"/>
              <a:buNone/>
            </a:pPr>
            <a:r>
              <a:rPr b="1" lang="en-GB" sz="2400">
                <a:solidFill>
                  <a:schemeClr val="dk1"/>
                </a:solidFill>
                <a:latin typeface="Roboto"/>
                <a:ea typeface="Roboto"/>
                <a:cs typeface="Roboto"/>
                <a:sym typeface="Roboto"/>
              </a:rPr>
              <a:t>It’s time for new economic thinking</a:t>
            </a:r>
            <a:endParaRPr b="1" sz="2400">
              <a:latin typeface="Roboto"/>
              <a:ea typeface="Roboto"/>
              <a:cs typeface="Roboto"/>
              <a:sym typeface="Roboto"/>
            </a:endParaRPr>
          </a:p>
        </p:txBody>
      </p:sp>
      <p:pic>
        <p:nvPicPr>
          <p:cNvPr descr="A picture containing icon&#10;&#10;Description automatically generated" id="249" name="Google Shape;249;p35">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0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California Doughnut Economics Coalition are exploring ways to</a:t>
            </a:r>
            <a:r>
              <a:rPr lang="en-GB" sz="2100">
                <a:solidFill>
                  <a:schemeClr val="dk1"/>
                </a:solidFill>
                <a:latin typeface="Roboto Light"/>
                <a:ea typeface="Roboto Light"/>
                <a:cs typeface="Roboto Light"/>
                <a:sym typeface="Roboto Light"/>
              </a:rPr>
              <a:t> apply</a:t>
            </a:r>
            <a:r>
              <a:rPr lang="en-GB" sz="2100">
                <a:solidFill>
                  <a:schemeClr val="dk1"/>
                </a:solidFill>
                <a:latin typeface="Roboto Light"/>
                <a:ea typeface="Roboto Light"/>
                <a:cs typeface="Roboto Light"/>
                <a:sym typeface="Roboto Light"/>
              </a:rPr>
              <a:t> Doughnut Economics ideas and tools at the state scale.</a:t>
            </a:r>
            <a:endParaRPr b="1" sz="2100">
              <a:solidFill>
                <a:schemeClr val="dk1"/>
              </a:solidFill>
              <a:latin typeface="Roboto"/>
              <a:ea typeface="Roboto"/>
              <a:cs typeface="Roboto"/>
              <a:sym typeface="Roboto"/>
            </a:endParaRPr>
          </a:p>
        </p:txBody>
      </p:sp>
      <p:pic>
        <p:nvPicPr>
          <p:cNvPr id="1059" name="Google Shape;1059;p107"/>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060" name="Google Shape;1060;p10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61" name="Google Shape;1061;p107"/>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62" name="Google Shape;1062;p107">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pic>
        <p:nvPicPr>
          <p:cNvPr id="1063" name="Google Shape;1063;p107">
            <a:hlinkClick r:id="rId7"/>
          </p:cNvPr>
          <p:cNvPicPr preferRelativeResize="0"/>
          <p:nvPr/>
        </p:nvPicPr>
        <p:blipFill>
          <a:blip r:embed="rId8">
            <a:alphaModFix/>
          </a:blip>
          <a:stretch>
            <a:fillRect/>
          </a:stretch>
        </p:blipFill>
        <p:spPr>
          <a:xfrm>
            <a:off x="4759202" y="486176"/>
            <a:ext cx="3851400" cy="417114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108">
            <a:hlinkClick r:id="rId3"/>
          </p:cNvPr>
          <p:cNvPicPr preferRelativeResize="0"/>
          <p:nvPr/>
        </p:nvPicPr>
        <p:blipFill>
          <a:blip r:embed="rId4">
            <a:alphaModFix/>
          </a:blip>
          <a:stretch>
            <a:fillRect/>
          </a:stretch>
        </p:blipFill>
        <p:spPr>
          <a:xfrm>
            <a:off x="4759200" y="486175"/>
            <a:ext cx="3851400" cy="4171167"/>
          </a:xfrm>
          <a:prstGeom prst="rect">
            <a:avLst/>
          </a:prstGeom>
          <a:noFill/>
          <a:ln>
            <a:noFill/>
          </a:ln>
          <a:effectLst>
            <a:outerShdw blurRad="57150" rotWithShape="0" algn="bl" dir="5400000" dist="19050">
              <a:srgbClr val="000000">
                <a:alpha val="50000"/>
              </a:srgbClr>
            </a:outerShdw>
          </a:effectLst>
        </p:spPr>
      </p:pic>
      <p:sp>
        <p:nvSpPr>
          <p:cNvPr id="1069" name="Google Shape;1069;p10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core team behind Smultring Tønsberg are connecting people </a:t>
            </a:r>
            <a:r>
              <a:rPr lang="en-GB" sz="2100">
                <a:solidFill>
                  <a:schemeClr val="dk1"/>
                </a:solidFill>
                <a:latin typeface="Roboto Light"/>
                <a:ea typeface="Roboto Light"/>
                <a:cs typeface="Roboto Light"/>
                <a:sym typeface="Roboto Light"/>
              </a:rPr>
              <a:t>across</a:t>
            </a:r>
            <a:r>
              <a:rPr lang="en-GB" sz="2100">
                <a:solidFill>
                  <a:schemeClr val="dk1"/>
                </a:solidFill>
                <a:latin typeface="Roboto Light"/>
                <a:ea typeface="Roboto Light"/>
                <a:cs typeface="Roboto Light"/>
                <a:sym typeface="Roboto Light"/>
              </a:rPr>
              <a:t> Norway to the ideas of Doughnut Economics with a </a:t>
            </a:r>
            <a:r>
              <a:rPr lang="en-GB" sz="2100">
                <a:solidFill>
                  <a:schemeClr val="dk1"/>
                </a:solidFill>
                <a:latin typeface="Roboto Light"/>
                <a:ea typeface="Roboto Light"/>
                <a:cs typeface="Roboto Light"/>
                <a:sym typeface="Roboto Light"/>
              </a:rPr>
              <a:t>national</a:t>
            </a:r>
            <a:r>
              <a:rPr lang="en-GB" sz="2100">
                <a:solidFill>
                  <a:schemeClr val="dk1"/>
                </a:solidFill>
                <a:latin typeface="Roboto Light"/>
                <a:ea typeface="Roboto Light"/>
                <a:cs typeface="Roboto Light"/>
                <a:sym typeface="Roboto Light"/>
              </a:rPr>
              <a:t> festival, appreciative </a:t>
            </a:r>
            <a:r>
              <a:rPr lang="en-GB" sz="2100">
                <a:solidFill>
                  <a:schemeClr val="dk1"/>
                </a:solidFill>
                <a:latin typeface="Roboto Light"/>
                <a:ea typeface="Roboto Light"/>
                <a:cs typeface="Roboto Light"/>
                <a:sym typeface="Roboto Light"/>
              </a:rPr>
              <a:t>inquiry,</a:t>
            </a:r>
            <a:r>
              <a:rPr lang="en-GB" sz="2100">
                <a:solidFill>
                  <a:schemeClr val="dk1"/>
                </a:solidFill>
                <a:latin typeface="Roboto Light"/>
                <a:ea typeface="Roboto Light"/>
                <a:cs typeface="Roboto Light"/>
                <a:sym typeface="Roboto Light"/>
              </a:rPr>
              <a:t> and dialogue.</a:t>
            </a:r>
            <a:endParaRPr sz="2100">
              <a:solidFill>
                <a:schemeClr val="dk1"/>
              </a:solidFill>
              <a:latin typeface="Roboto Light"/>
              <a:ea typeface="Roboto Light"/>
              <a:cs typeface="Roboto Light"/>
              <a:sym typeface="Roboto Light"/>
            </a:endParaRPr>
          </a:p>
        </p:txBody>
      </p:sp>
      <p:pic>
        <p:nvPicPr>
          <p:cNvPr id="1070" name="Google Shape;1070;p108"/>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1071" name="Google Shape;1071;p10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072" name="Google Shape;1072;p108"/>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pic>
        <p:nvPicPr>
          <p:cNvPr descr="A picture containing icon&#10;&#10;Description automatically generated" id="1073" name="Google Shape;1073;p108">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1078" name="Shape 1078"/>
        <p:cNvGrpSpPr/>
        <p:nvPr/>
      </p:nvGrpSpPr>
      <p:grpSpPr>
        <a:xfrm>
          <a:off x="0" y="0"/>
          <a:ext cx="0" cy="0"/>
          <a:chOff x="0" y="0"/>
          <a:chExt cx="0" cy="0"/>
        </a:xfrm>
      </p:grpSpPr>
      <p:sp>
        <p:nvSpPr>
          <p:cNvPr id="1079" name="Google Shape;1079;p109"/>
          <p:cNvSpPr txBox="1"/>
          <p:nvPr/>
        </p:nvSpPr>
        <p:spPr>
          <a:xfrm>
            <a:off x="1219200" y="838200"/>
            <a:ext cx="69156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a:ea typeface="Playfair Display"/>
                <a:cs typeface="Playfair Display"/>
                <a:sym typeface="Playfair Display"/>
              </a:rPr>
              <a:t>7</a:t>
            </a:r>
            <a:r>
              <a:rPr lang="en-GB" sz="5000">
                <a:solidFill>
                  <a:schemeClr val="dk1"/>
                </a:solidFill>
                <a:latin typeface="Playfair Display"/>
                <a:ea typeface="Playfair Display"/>
                <a:cs typeface="Playfair Display"/>
                <a:sym typeface="Playfair Display"/>
              </a:rPr>
              <a:t>  How can we take action for deeper systemic change?</a:t>
            </a:r>
            <a:endParaRPr sz="5000">
              <a:solidFill>
                <a:schemeClr val="dk1"/>
              </a:solidFill>
              <a:latin typeface="Playfair Display"/>
              <a:ea typeface="Playfair Display"/>
              <a:cs typeface="Playfair Display"/>
              <a:sym typeface="Playfair Display"/>
            </a:endParaRPr>
          </a:p>
        </p:txBody>
      </p:sp>
      <p:pic>
        <p:nvPicPr>
          <p:cNvPr id="1080" name="Google Shape;1080;p109">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1085" name="Shape 1085"/>
        <p:cNvGrpSpPr/>
        <p:nvPr/>
      </p:nvGrpSpPr>
      <p:grpSpPr>
        <a:xfrm>
          <a:off x="0" y="0"/>
          <a:ext cx="0" cy="0"/>
          <a:chOff x="0" y="0"/>
          <a:chExt cx="0" cy="0"/>
        </a:xfrm>
      </p:grpSpPr>
      <p:sp>
        <p:nvSpPr>
          <p:cNvPr id="1086" name="Google Shape;1086;p110"/>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Why is it that many community projects struggle for survival? In 2023 we will be developing a tool to help communities act on these issues to unlock the deeper systemic changes needed to create the future we want. Here is a preview…</a:t>
            </a:r>
            <a:endParaRPr sz="3000">
              <a:solidFill>
                <a:schemeClr val="dk1"/>
              </a:solidFill>
              <a:latin typeface="Playfair Display"/>
              <a:ea typeface="Playfair Display"/>
              <a:cs typeface="Playfair Display"/>
              <a:sym typeface="Playfair Display"/>
            </a:endParaRPr>
          </a:p>
        </p:txBody>
      </p:sp>
      <p:pic>
        <p:nvPicPr>
          <p:cNvPr id="1087" name="Google Shape;1087;p110">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cxnSp>
        <p:nvCxnSpPr>
          <p:cNvPr id="1092" name="Google Shape;1092;p111"/>
          <p:cNvCxnSpPr>
            <a:stCxn id="1093" idx="2"/>
          </p:cNvCxnSpPr>
          <p:nvPr/>
        </p:nvCxnSpPr>
        <p:spPr>
          <a:xfrm>
            <a:off x="4571999" y="843500"/>
            <a:ext cx="0" cy="4299900"/>
          </a:xfrm>
          <a:prstGeom prst="straightConnector1">
            <a:avLst/>
          </a:prstGeom>
          <a:noFill/>
          <a:ln cap="rnd" cmpd="sng" w="22225">
            <a:solidFill>
              <a:srgbClr val="BFBFBF"/>
            </a:solidFill>
            <a:prstDash val="dot"/>
            <a:round/>
            <a:headEnd len="sm" w="sm" type="none"/>
            <a:tailEnd len="sm" w="sm" type="none"/>
          </a:ln>
        </p:spPr>
      </p:cxnSp>
      <p:sp>
        <p:nvSpPr>
          <p:cNvPr id="1093" name="Google Shape;1093;p111"/>
          <p:cNvSpPr txBox="1"/>
          <p:nvPr/>
        </p:nvSpPr>
        <p:spPr>
          <a:xfrm>
            <a:off x="358799" y="303500"/>
            <a:ext cx="84264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Roboto"/>
              <a:buNone/>
            </a:pPr>
            <a:r>
              <a:rPr b="1" lang="en-GB" sz="2400">
                <a:solidFill>
                  <a:schemeClr val="dk1"/>
                </a:solidFill>
                <a:latin typeface="Roboto"/>
                <a:ea typeface="Roboto"/>
                <a:cs typeface="Roboto"/>
                <a:sym typeface="Roboto"/>
              </a:rPr>
              <a:t>We have power to shape which direction we take</a:t>
            </a:r>
            <a:endParaRPr b="1" i="0" sz="2400" u="none" cap="none" strike="noStrike">
              <a:solidFill>
                <a:schemeClr val="dk1"/>
              </a:solidFill>
              <a:latin typeface="Roboto"/>
              <a:ea typeface="Roboto"/>
              <a:cs typeface="Roboto"/>
              <a:sym typeface="Roboto"/>
            </a:endParaRPr>
          </a:p>
        </p:txBody>
      </p:sp>
      <p:cxnSp>
        <p:nvCxnSpPr>
          <p:cNvPr id="1094" name="Google Shape;1094;p111"/>
          <p:cNvCxnSpPr>
            <a:endCxn id="1093" idx="0"/>
          </p:cNvCxnSpPr>
          <p:nvPr/>
        </p:nvCxnSpPr>
        <p:spPr>
          <a:xfrm>
            <a:off x="4571999" y="-100"/>
            <a:ext cx="0" cy="303600"/>
          </a:xfrm>
          <a:prstGeom prst="straightConnector1">
            <a:avLst/>
          </a:prstGeom>
          <a:noFill/>
          <a:ln cap="rnd" cmpd="sng" w="22225">
            <a:solidFill>
              <a:srgbClr val="BFBFBF"/>
            </a:solidFill>
            <a:prstDash val="dot"/>
            <a:round/>
            <a:headEnd len="sm" w="sm" type="none"/>
            <a:tailEnd len="sm" w="sm" type="none"/>
          </a:ln>
        </p:spPr>
      </p:cxnSp>
      <p:grpSp>
        <p:nvGrpSpPr>
          <p:cNvPr id="1095" name="Google Shape;1095;p111"/>
          <p:cNvGrpSpPr/>
          <p:nvPr/>
        </p:nvGrpSpPr>
        <p:grpSpPr>
          <a:xfrm>
            <a:off x="835325" y="1221600"/>
            <a:ext cx="2205202" cy="3288918"/>
            <a:chOff x="835325" y="1221600"/>
            <a:chExt cx="2205202" cy="3288918"/>
          </a:xfrm>
        </p:grpSpPr>
        <p:pic>
          <p:nvPicPr>
            <p:cNvPr id="1096" name="Google Shape;1096;p111"/>
            <p:cNvPicPr preferRelativeResize="0"/>
            <p:nvPr/>
          </p:nvPicPr>
          <p:blipFill>
            <a:blip r:embed="rId3">
              <a:alphaModFix/>
            </a:blip>
            <a:stretch>
              <a:fillRect/>
            </a:stretch>
          </p:blipFill>
          <p:spPr>
            <a:xfrm>
              <a:off x="880225" y="2571759"/>
              <a:ext cx="2160302" cy="1938759"/>
            </a:xfrm>
            <a:prstGeom prst="rect">
              <a:avLst/>
            </a:prstGeom>
            <a:noFill/>
            <a:ln>
              <a:noFill/>
            </a:ln>
          </p:spPr>
        </p:pic>
        <p:sp>
          <p:nvSpPr>
            <p:cNvPr id="1097" name="Google Shape;1097;p111"/>
            <p:cNvSpPr/>
            <p:nvPr/>
          </p:nvSpPr>
          <p:spPr>
            <a:xfrm>
              <a:off x="835325" y="1221600"/>
              <a:ext cx="2160300" cy="1032600"/>
            </a:xfrm>
            <a:prstGeom prst="wedgeRoundRectCallout">
              <a:avLst>
                <a:gd fmla="val -58085" name="adj1"/>
                <a:gd fmla="val 100434" name="adj2"/>
                <a:gd fmla="val 16667" name="adj3"/>
              </a:avLst>
            </a:prstGeom>
            <a:solidFill>
              <a:srgbClr val="D12A20"/>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a:solidFill>
                    <a:srgbClr val="FFFFFF"/>
                  </a:solidFill>
                </a:rPr>
                <a:t>What’s holding our community back?</a:t>
              </a:r>
              <a:endParaRPr sz="400"/>
            </a:p>
          </p:txBody>
        </p:sp>
      </p:grpSp>
      <p:grpSp>
        <p:nvGrpSpPr>
          <p:cNvPr id="1098" name="Google Shape;1098;p111"/>
          <p:cNvGrpSpPr/>
          <p:nvPr/>
        </p:nvGrpSpPr>
        <p:grpSpPr>
          <a:xfrm>
            <a:off x="6192175" y="1221600"/>
            <a:ext cx="2160300" cy="2992510"/>
            <a:chOff x="6192175" y="1221600"/>
            <a:chExt cx="2160300" cy="2992510"/>
          </a:xfrm>
        </p:grpSpPr>
        <p:pic>
          <p:nvPicPr>
            <p:cNvPr descr="Chart&#10;&#10;Description automatically generated" id="1099" name="Google Shape;1099;p111"/>
            <p:cNvPicPr preferRelativeResize="0"/>
            <p:nvPr/>
          </p:nvPicPr>
          <p:blipFill rotWithShape="1">
            <a:blip r:embed="rId4">
              <a:alphaModFix/>
            </a:blip>
            <a:srcRect b="0" l="0" r="0" t="0"/>
            <a:stretch/>
          </p:blipFill>
          <p:spPr>
            <a:xfrm>
              <a:off x="6358953" y="2692242"/>
              <a:ext cx="1508692" cy="1521868"/>
            </a:xfrm>
            <a:prstGeom prst="rect">
              <a:avLst/>
            </a:prstGeom>
            <a:noFill/>
            <a:ln>
              <a:noFill/>
            </a:ln>
          </p:spPr>
        </p:pic>
        <p:sp>
          <p:nvSpPr>
            <p:cNvPr id="1100" name="Google Shape;1100;p111"/>
            <p:cNvSpPr/>
            <p:nvPr/>
          </p:nvSpPr>
          <p:spPr>
            <a:xfrm>
              <a:off x="6192175" y="1221600"/>
              <a:ext cx="2160300" cy="1032600"/>
            </a:xfrm>
            <a:prstGeom prst="wedgeRoundRectCallout">
              <a:avLst>
                <a:gd fmla="val 56622" name="adj1"/>
                <a:gd fmla="val 101015" name="adj2"/>
                <a:gd fmla="val 16667" name="adj3"/>
              </a:avLst>
            </a:prstGeom>
            <a:solidFill>
              <a:srgbClr val="38761D"/>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GB">
                  <a:solidFill>
                    <a:srgbClr val="FFFFFF"/>
                  </a:solidFill>
                </a:rPr>
                <a:t>What could unlock transformative change?</a:t>
              </a:r>
              <a:endParaRPr b="1">
                <a:solidFill>
                  <a:srgbClr val="FFFFFF"/>
                </a:solidFill>
              </a:endParaRPr>
            </a:p>
          </p:txBody>
        </p:sp>
      </p:grpSp>
      <p:grpSp>
        <p:nvGrpSpPr>
          <p:cNvPr id="1101" name="Google Shape;1101;p111"/>
          <p:cNvGrpSpPr/>
          <p:nvPr/>
        </p:nvGrpSpPr>
        <p:grpSpPr>
          <a:xfrm>
            <a:off x="3707904" y="1221600"/>
            <a:ext cx="1728192" cy="432048"/>
            <a:chOff x="4943872" y="1628800"/>
            <a:chExt cx="2304255" cy="576064"/>
          </a:xfrm>
        </p:grpSpPr>
        <p:sp>
          <p:nvSpPr>
            <p:cNvPr id="1102" name="Google Shape;1102;p111"/>
            <p:cNvSpPr/>
            <p:nvPr/>
          </p:nvSpPr>
          <p:spPr>
            <a:xfrm rot="-5400000">
              <a:off x="4835872" y="1736864"/>
              <a:ext cx="576000" cy="3600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03" name="Google Shape;1103;p111"/>
            <p:cNvSpPr/>
            <p:nvPr/>
          </p:nvSpPr>
          <p:spPr>
            <a:xfrm flipH="1" rot="5400000">
              <a:off x="6775927" y="1732664"/>
              <a:ext cx="576000" cy="3684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04" name="Google Shape;1104;p111"/>
            <p:cNvSpPr/>
            <p:nvPr/>
          </p:nvSpPr>
          <p:spPr>
            <a:xfrm>
              <a:off x="5303912" y="1628800"/>
              <a:ext cx="1584300" cy="5760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1105" name="Google Shape;1105;p111"/>
          <p:cNvGrpSpPr/>
          <p:nvPr/>
        </p:nvGrpSpPr>
        <p:grpSpPr>
          <a:xfrm>
            <a:off x="3707904" y="1923678"/>
            <a:ext cx="1728192" cy="432048"/>
            <a:chOff x="4943872" y="2564904"/>
            <a:chExt cx="2304255" cy="576064"/>
          </a:xfrm>
        </p:grpSpPr>
        <p:sp>
          <p:nvSpPr>
            <p:cNvPr id="1106" name="Google Shape;1106;p111"/>
            <p:cNvSpPr/>
            <p:nvPr/>
          </p:nvSpPr>
          <p:spPr>
            <a:xfrm rot="-5400000">
              <a:off x="4835872" y="2672968"/>
              <a:ext cx="576000" cy="3600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07" name="Google Shape;1107;p111"/>
            <p:cNvSpPr/>
            <p:nvPr/>
          </p:nvSpPr>
          <p:spPr>
            <a:xfrm flipH="1" rot="5400000">
              <a:off x="6775927" y="2668768"/>
              <a:ext cx="576000" cy="3684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08" name="Google Shape;1108;p111"/>
            <p:cNvSpPr/>
            <p:nvPr/>
          </p:nvSpPr>
          <p:spPr>
            <a:xfrm>
              <a:off x="5303912" y="2564904"/>
              <a:ext cx="1584300" cy="5760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1109" name="Google Shape;1109;p111"/>
          <p:cNvGrpSpPr/>
          <p:nvPr/>
        </p:nvGrpSpPr>
        <p:grpSpPr>
          <a:xfrm>
            <a:off x="3707904" y="2625756"/>
            <a:ext cx="1728192" cy="432048"/>
            <a:chOff x="4943872" y="3501008"/>
            <a:chExt cx="2304255" cy="576064"/>
          </a:xfrm>
        </p:grpSpPr>
        <p:sp>
          <p:nvSpPr>
            <p:cNvPr id="1110" name="Google Shape;1110;p111"/>
            <p:cNvSpPr/>
            <p:nvPr/>
          </p:nvSpPr>
          <p:spPr>
            <a:xfrm rot="-5400000">
              <a:off x="4835872" y="3609072"/>
              <a:ext cx="576000" cy="3600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11" name="Google Shape;1111;p111"/>
            <p:cNvSpPr/>
            <p:nvPr/>
          </p:nvSpPr>
          <p:spPr>
            <a:xfrm flipH="1" rot="5400000">
              <a:off x="6775927" y="3604872"/>
              <a:ext cx="576000" cy="3684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12" name="Google Shape;1112;p111"/>
            <p:cNvSpPr/>
            <p:nvPr/>
          </p:nvSpPr>
          <p:spPr>
            <a:xfrm>
              <a:off x="5303912" y="3501008"/>
              <a:ext cx="1584300" cy="5760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1113" name="Google Shape;1113;p111"/>
          <p:cNvGrpSpPr/>
          <p:nvPr/>
        </p:nvGrpSpPr>
        <p:grpSpPr>
          <a:xfrm>
            <a:off x="3707904" y="3327835"/>
            <a:ext cx="1728192" cy="432048"/>
            <a:chOff x="4943872" y="4437113"/>
            <a:chExt cx="2304255" cy="576064"/>
          </a:xfrm>
        </p:grpSpPr>
        <p:sp>
          <p:nvSpPr>
            <p:cNvPr id="1114" name="Google Shape;1114;p111"/>
            <p:cNvSpPr/>
            <p:nvPr/>
          </p:nvSpPr>
          <p:spPr>
            <a:xfrm rot="-5400000">
              <a:off x="4835872" y="4545177"/>
              <a:ext cx="576000" cy="3600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15" name="Google Shape;1115;p111"/>
            <p:cNvSpPr/>
            <p:nvPr/>
          </p:nvSpPr>
          <p:spPr>
            <a:xfrm flipH="1" rot="5400000">
              <a:off x="6775927" y="4540977"/>
              <a:ext cx="576000" cy="3684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16" name="Google Shape;1116;p111"/>
            <p:cNvSpPr/>
            <p:nvPr/>
          </p:nvSpPr>
          <p:spPr>
            <a:xfrm>
              <a:off x="5303912" y="4437113"/>
              <a:ext cx="1584300" cy="5760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grpSp>
        <p:nvGrpSpPr>
          <p:cNvPr id="1117" name="Google Shape;1117;p111"/>
          <p:cNvGrpSpPr/>
          <p:nvPr/>
        </p:nvGrpSpPr>
        <p:grpSpPr>
          <a:xfrm>
            <a:off x="3707904" y="4029913"/>
            <a:ext cx="1728192" cy="432048"/>
            <a:chOff x="4943872" y="5373217"/>
            <a:chExt cx="2304255" cy="576064"/>
          </a:xfrm>
        </p:grpSpPr>
        <p:sp>
          <p:nvSpPr>
            <p:cNvPr id="1118" name="Google Shape;1118;p111"/>
            <p:cNvSpPr/>
            <p:nvPr/>
          </p:nvSpPr>
          <p:spPr>
            <a:xfrm rot="-5400000">
              <a:off x="4835872" y="5481281"/>
              <a:ext cx="576000" cy="3600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19" name="Google Shape;1119;p111"/>
            <p:cNvSpPr/>
            <p:nvPr/>
          </p:nvSpPr>
          <p:spPr>
            <a:xfrm flipH="1" rot="5400000">
              <a:off x="6775927" y="5477081"/>
              <a:ext cx="576000" cy="368400"/>
            </a:xfrm>
            <a:prstGeom prst="triangle">
              <a:avLst>
                <a:gd fmla="val 50000" name="adj"/>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20" name="Google Shape;1120;p111"/>
            <p:cNvSpPr/>
            <p:nvPr/>
          </p:nvSpPr>
          <p:spPr>
            <a:xfrm>
              <a:off x="5303912" y="5373217"/>
              <a:ext cx="1584300" cy="5760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pic>
        <p:nvPicPr>
          <p:cNvPr descr="A picture containing icon&#10;&#10;Description automatically generated" id="1121" name="Google Shape;1121;p111">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gtEl>
                                        <p:attrNameLst>
                                          <p:attrName>style.visibility</p:attrName>
                                        </p:attrNameLst>
                                      </p:cBhvr>
                                      <p:to>
                                        <p:strVal val="visible"/>
                                      </p:to>
                                    </p:set>
                                    <p:animEffect filter="fade" transition="in">
                                      <p:cBhvr>
                                        <p:cTn dur="1"/>
                                        <p:tgtEl>
                                          <p:spTgt spid="10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1"/>
                                        <p:tgtEl>
                                          <p:spTgt spid="1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cxnSp>
        <p:nvCxnSpPr>
          <p:cNvPr id="1126" name="Google Shape;1126;p112"/>
          <p:cNvCxnSpPr>
            <a:stCxn id="1127" idx="2"/>
          </p:cNvCxnSpPr>
          <p:nvPr/>
        </p:nvCxnSpPr>
        <p:spPr>
          <a:xfrm>
            <a:off x="4572030" y="843498"/>
            <a:ext cx="0" cy="4299900"/>
          </a:xfrm>
          <a:prstGeom prst="straightConnector1">
            <a:avLst/>
          </a:prstGeom>
          <a:noFill/>
          <a:ln cap="rnd" cmpd="sng" w="22225">
            <a:solidFill>
              <a:srgbClr val="BFBFBF"/>
            </a:solidFill>
            <a:prstDash val="dot"/>
            <a:round/>
            <a:headEnd len="sm" w="sm" type="none"/>
            <a:tailEnd len="sm" w="sm" type="none"/>
          </a:ln>
        </p:spPr>
      </p:cxnSp>
      <p:sp>
        <p:nvSpPr>
          <p:cNvPr id="1127" name="Google Shape;1127;p112"/>
          <p:cNvSpPr txBox="1"/>
          <p:nvPr/>
        </p:nvSpPr>
        <p:spPr>
          <a:xfrm>
            <a:off x="791580" y="303498"/>
            <a:ext cx="75609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Roboto"/>
              <a:buNone/>
            </a:pPr>
            <a:r>
              <a:rPr b="1" lang="en-GB" sz="2400">
                <a:solidFill>
                  <a:schemeClr val="dk1"/>
                </a:solidFill>
                <a:latin typeface="Roboto"/>
                <a:ea typeface="Roboto"/>
                <a:cs typeface="Roboto"/>
                <a:sym typeface="Roboto"/>
              </a:rPr>
              <a:t>These five design layers help reveal that power</a:t>
            </a:r>
            <a:endParaRPr b="1" i="0" sz="2400" u="none" cap="none" strike="noStrike">
              <a:solidFill>
                <a:schemeClr val="dk1"/>
              </a:solidFill>
              <a:latin typeface="Roboto"/>
              <a:ea typeface="Roboto"/>
              <a:cs typeface="Roboto"/>
              <a:sym typeface="Roboto"/>
            </a:endParaRPr>
          </a:p>
        </p:txBody>
      </p:sp>
      <p:cxnSp>
        <p:nvCxnSpPr>
          <p:cNvPr id="1128" name="Google Shape;1128;p112"/>
          <p:cNvCxnSpPr>
            <a:endCxn id="1127" idx="0"/>
          </p:cNvCxnSpPr>
          <p:nvPr/>
        </p:nvCxnSpPr>
        <p:spPr>
          <a:xfrm>
            <a:off x="4572030" y="-102"/>
            <a:ext cx="0" cy="303600"/>
          </a:xfrm>
          <a:prstGeom prst="straightConnector1">
            <a:avLst/>
          </a:prstGeom>
          <a:noFill/>
          <a:ln cap="rnd" cmpd="sng" w="22225">
            <a:solidFill>
              <a:srgbClr val="BFBFBF"/>
            </a:solidFill>
            <a:prstDash val="dot"/>
            <a:round/>
            <a:headEnd len="sm" w="sm" type="none"/>
            <a:tailEnd len="sm" w="sm" type="none"/>
          </a:ln>
        </p:spPr>
      </p:cxnSp>
      <p:grpSp>
        <p:nvGrpSpPr>
          <p:cNvPr id="1129" name="Google Shape;1129;p112"/>
          <p:cNvGrpSpPr/>
          <p:nvPr/>
        </p:nvGrpSpPr>
        <p:grpSpPr>
          <a:xfrm>
            <a:off x="835325" y="1221600"/>
            <a:ext cx="2205202" cy="3288918"/>
            <a:chOff x="835325" y="1221600"/>
            <a:chExt cx="2205202" cy="3288918"/>
          </a:xfrm>
        </p:grpSpPr>
        <p:pic>
          <p:nvPicPr>
            <p:cNvPr id="1130" name="Google Shape;1130;p112"/>
            <p:cNvPicPr preferRelativeResize="0"/>
            <p:nvPr/>
          </p:nvPicPr>
          <p:blipFill>
            <a:blip r:embed="rId3">
              <a:alphaModFix/>
            </a:blip>
            <a:stretch>
              <a:fillRect/>
            </a:stretch>
          </p:blipFill>
          <p:spPr>
            <a:xfrm>
              <a:off x="880225" y="2571759"/>
              <a:ext cx="2160302" cy="1938759"/>
            </a:xfrm>
            <a:prstGeom prst="rect">
              <a:avLst/>
            </a:prstGeom>
            <a:noFill/>
            <a:ln>
              <a:noFill/>
            </a:ln>
          </p:spPr>
        </p:pic>
        <p:sp>
          <p:nvSpPr>
            <p:cNvPr id="1131" name="Google Shape;1131;p112"/>
            <p:cNvSpPr/>
            <p:nvPr/>
          </p:nvSpPr>
          <p:spPr>
            <a:xfrm>
              <a:off x="835325" y="1221600"/>
              <a:ext cx="2160300" cy="1032600"/>
            </a:xfrm>
            <a:prstGeom prst="wedgeRoundRectCallout">
              <a:avLst>
                <a:gd fmla="val -58085" name="adj1"/>
                <a:gd fmla="val 100434" name="adj2"/>
                <a:gd fmla="val 16667" name="adj3"/>
              </a:avLst>
            </a:prstGeom>
            <a:solidFill>
              <a:srgbClr val="D12A20"/>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en-GB">
                  <a:solidFill>
                    <a:schemeClr val="lt1"/>
                  </a:solidFill>
                </a:rPr>
                <a:t>What’s holding our community back?</a:t>
              </a:r>
              <a:endParaRPr b="1">
                <a:solidFill>
                  <a:schemeClr val="lt1"/>
                </a:solidFill>
              </a:endParaRPr>
            </a:p>
          </p:txBody>
        </p:sp>
      </p:grpSp>
      <p:grpSp>
        <p:nvGrpSpPr>
          <p:cNvPr id="1132" name="Google Shape;1132;p112"/>
          <p:cNvGrpSpPr/>
          <p:nvPr/>
        </p:nvGrpSpPr>
        <p:grpSpPr>
          <a:xfrm>
            <a:off x="6192175" y="1221600"/>
            <a:ext cx="2160300" cy="2992510"/>
            <a:chOff x="6192175" y="1221600"/>
            <a:chExt cx="2160300" cy="2992510"/>
          </a:xfrm>
        </p:grpSpPr>
        <p:pic>
          <p:nvPicPr>
            <p:cNvPr descr="Chart&#10;&#10;Description automatically generated" id="1133" name="Google Shape;1133;p112"/>
            <p:cNvPicPr preferRelativeResize="0"/>
            <p:nvPr/>
          </p:nvPicPr>
          <p:blipFill rotWithShape="1">
            <a:blip r:embed="rId4">
              <a:alphaModFix/>
            </a:blip>
            <a:srcRect b="0" l="0" r="0" t="0"/>
            <a:stretch/>
          </p:blipFill>
          <p:spPr>
            <a:xfrm>
              <a:off x="6358953" y="2692242"/>
              <a:ext cx="1508692" cy="1521868"/>
            </a:xfrm>
            <a:prstGeom prst="rect">
              <a:avLst/>
            </a:prstGeom>
            <a:noFill/>
            <a:ln>
              <a:noFill/>
            </a:ln>
          </p:spPr>
        </p:pic>
        <p:sp>
          <p:nvSpPr>
            <p:cNvPr id="1134" name="Google Shape;1134;p112"/>
            <p:cNvSpPr/>
            <p:nvPr/>
          </p:nvSpPr>
          <p:spPr>
            <a:xfrm>
              <a:off x="6192175" y="1221600"/>
              <a:ext cx="2160300" cy="1032600"/>
            </a:xfrm>
            <a:prstGeom prst="wedgeRoundRectCallout">
              <a:avLst>
                <a:gd fmla="val 56622" name="adj1"/>
                <a:gd fmla="val 101015" name="adj2"/>
                <a:gd fmla="val 16667" name="adj3"/>
              </a:avLst>
            </a:prstGeom>
            <a:solidFill>
              <a:srgbClr val="38761D"/>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100"/>
                <a:buNone/>
              </a:pPr>
              <a:r>
                <a:rPr b="1" lang="en-GB">
                  <a:solidFill>
                    <a:srgbClr val="FFFFFF"/>
                  </a:solidFill>
                </a:rPr>
                <a:t>What could unlock transformative change?</a:t>
              </a:r>
              <a:endParaRPr b="1">
                <a:solidFill>
                  <a:srgbClr val="FFFFFF"/>
                </a:solidFill>
              </a:endParaRPr>
            </a:p>
          </p:txBody>
        </p:sp>
      </p:grpSp>
      <p:grpSp>
        <p:nvGrpSpPr>
          <p:cNvPr id="1135" name="Google Shape;1135;p112"/>
          <p:cNvGrpSpPr/>
          <p:nvPr/>
        </p:nvGrpSpPr>
        <p:grpSpPr>
          <a:xfrm>
            <a:off x="3707904" y="1221600"/>
            <a:ext cx="1728192" cy="3240361"/>
            <a:chOff x="4943872" y="1628800"/>
            <a:chExt cx="2304255" cy="4320481"/>
          </a:xfrm>
        </p:grpSpPr>
        <p:grpSp>
          <p:nvGrpSpPr>
            <p:cNvPr id="1136" name="Google Shape;1136;p112"/>
            <p:cNvGrpSpPr/>
            <p:nvPr/>
          </p:nvGrpSpPr>
          <p:grpSpPr>
            <a:xfrm>
              <a:off x="4943872" y="1628800"/>
              <a:ext cx="2304255" cy="576064"/>
              <a:chOff x="4943872" y="1628800"/>
              <a:chExt cx="2304255" cy="576064"/>
            </a:xfrm>
          </p:grpSpPr>
          <p:sp>
            <p:nvSpPr>
              <p:cNvPr id="1137" name="Google Shape;1137;p112"/>
              <p:cNvSpPr/>
              <p:nvPr/>
            </p:nvSpPr>
            <p:spPr>
              <a:xfrm rot="-5400000">
                <a:off x="4835872" y="1736864"/>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38" name="Google Shape;1138;p112"/>
              <p:cNvSpPr/>
              <p:nvPr/>
            </p:nvSpPr>
            <p:spPr>
              <a:xfrm flipH="1" rot="5400000">
                <a:off x="6775927" y="1732664"/>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39" name="Google Shape;1139;p112"/>
              <p:cNvSpPr/>
              <p:nvPr/>
            </p:nvSpPr>
            <p:spPr>
              <a:xfrm>
                <a:off x="5303912" y="1628800"/>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40" name="Google Shape;1140;p112"/>
            <p:cNvSpPr txBox="1"/>
            <p:nvPr/>
          </p:nvSpPr>
          <p:spPr>
            <a:xfrm>
              <a:off x="5223520" y="1700808"/>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Purpose</a:t>
              </a:r>
              <a:endParaRPr b="1" i="0" sz="1500" u="none" cap="none" strike="noStrike">
                <a:solidFill>
                  <a:srgbClr val="000000"/>
                </a:solidFill>
                <a:latin typeface="Roboto"/>
                <a:ea typeface="Roboto"/>
                <a:cs typeface="Roboto"/>
                <a:sym typeface="Roboto"/>
              </a:endParaRPr>
            </a:p>
          </p:txBody>
        </p:sp>
        <p:grpSp>
          <p:nvGrpSpPr>
            <p:cNvPr id="1141" name="Google Shape;1141;p112"/>
            <p:cNvGrpSpPr/>
            <p:nvPr/>
          </p:nvGrpSpPr>
          <p:grpSpPr>
            <a:xfrm>
              <a:off x="4943872" y="2564904"/>
              <a:ext cx="2304255" cy="576064"/>
              <a:chOff x="4943872" y="2564904"/>
              <a:chExt cx="2304255" cy="576064"/>
            </a:xfrm>
          </p:grpSpPr>
          <p:sp>
            <p:nvSpPr>
              <p:cNvPr id="1142" name="Google Shape;1142;p112"/>
              <p:cNvSpPr/>
              <p:nvPr/>
            </p:nvSpPr>
            <p:spPr>
              <a:xfrm rot="-5400000">
                <a:off x="4835872" y="2672968"/>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43" name="Google Shape;1143;p112"/>
              <p:cNvSpPr/>
              <p:nvPr/>
            </p:nvSpPr>
            <p:spPr>
              <a:xfrm flipH="1" rot="5400000">
                <a:off x="6775927" y="2668768"/>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44" name="Google Shape;1144;p112"/>
              <p:cNvSpPr/>
              <p:nvPr/>
            </p:nvSpPr>
            <p:spPr>
              <a:xfrm>
                <a:off x="5303912" y="2564904"/>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45" name="Google Shape;1145;p112"/>
            <p:cNvSpPr txBox="1"/>
            <p:nvPr/>
          </p:nvSpPr>
          <p:spPr>
            <a:xfrm>
              <a:off x="5223520" y="2636912"/>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Networks</a:t>
              </a:r>
              <a:endParaRPr b="1" i="0" sz="1500" u="none" cap="none" strike="noStrike">
                <a:solidFill>
                  <a:srgbClr val="000000"/>
                </a:solidFill>
                <a:latin typeface="Roboto"/>
                <a:ea typeface="Roboto"/>
                <a:cs typeface="Roboto"/>
                <a:sym typeface="Roboto"/>
              </a:endParaRPr>
            </a:p>
          </p:txBody>
        </p:sp>
        <p:grpSp>
          <p:nvGrpSpPr>
            <p:cNvPr id="1146" name="Google Shape;1146;p112"/>
            <p:cNvGrpSpPr/>
            <p:nvPr/>
          </p:nvGrpSpPr>
          <p:grpSpPr>
            <a:xfrm>
              <a:off x="4943872" y="3501008"/>
              <a:ext cx="2304255" cy="576064"/>
              <a:chOff x="4943872" y="3501008"/>
              <a:chExt cx="2304255" cy="576064"/>
            </a:xfrm>
          </p:grpSpPr>
          <p:sp>
            <p:nvSpPr>
              <p:cNvPr id="1147" name="Google Shape;1147;p112"/>
              <p:cNvSpPr/>
              <p:nvPr/>
            </p:nvSpPr>
            <p:spPr>
              <a:xfrm rot="-5400000">
                <a:off x="4835872" y="3609072"/>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48" name="Google Shape;1148;p112"/>
              <p:cNvSpPr/>
              <p:nvPr/>
            </p:nvSpPr>
            <p:spPr>
              <a:xfrm flipH="1" rot="5400000">
                <a:off x="6775927" y="3604872"/>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49" name="Google Shape;1149;p112"/>
              <p:cNvSpPr/>
              <p:nvPr/>
            </p:nvSpPr>
            <p:spPr>
              <a:xfrm>
                <a:off x="5303912" y="3501008"/>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50" name="Google Shape;1150;p112"/>
            <p:cNvSpPr txBox="1"/>
            <p:nvPr/>
          </p:nvSpPr>
          <p:spPr>
            <a:xfrm>
              <a:off x="5223520" y="3573016"/>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Governance</a:t>
              </a:r>
              <a:endParaRPr b="1" i="0" sz="1500" u="none" cap="none" strike="noStrike">
                <a:solidFill>
                  <a:srgbClr val="000000"/>
                </a:solidFill>
                <a:latin typeface="Roboto"/>
                <a:ea typeface="Roboto"/>
                <a:cs typeface="Roboto"/>
                <a:sym typeface="Roboto"/>
              </a:endParaRPr>
            </a:p>
          </p:txBody>
        </p:sp>
        <p:grpSp>
          <p:nvGrpSpPr>
            <p:cNvPr id="1151" name="Google Shape;1151;p112"/>
            <p:cNvGrpSpPr/>
            <p:nvPr/>
          </p:nvGrpSpPr>
          <p:grpSpPr>
            <a:xfrm>
              <a:off x="4943872" y="4437113"/>
              <a:ext cx="2304255" cy="576064"/>
              <a:chOff x="4943872" y="4437113"/>
              <a:chExt cx="2304255" cy="576064"/>
            </a:xfrm>
          </p:grpSpPr>
          <p:grpSp>
            <p:nvGrpSpPr>
              <p:cNvPr id="1152" name="Google Shape;1152;p112"/>
              <p:cNvGrpSpPr/>
              <p:nvPr/>
            </p:nvGrpSpPr>
            <p:grpSpPr>
              <a:xfrm>
                <a:off x="4943872" y="4437113"/>
                <a:ext cx="2304255" cy="576064"/>
                <a:chOff x="4943872" y="4437113"/>
                <a:chExt cx="2304255" cy="576064"/>
              </a:xfrm>
            </p:grpSpPr>
            <p:sp>
              <p:nvSpPr>
                <p:cNvPr id="1153" name="Google Shape;1153;p112"/>
                <p:cNvSpPr/>
                <p:nvPr/>
              </p:nvSpPr>
              <p:spPr>
                <a:xfrm rot="-5400000">
                  <a:off x="4835872" y="4545177"/>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54" name="Google Shape;1154;p112"/>
                <p:cNvSpPr/>
                <p:nvPr/>
              </p:nvSpPr>
              <p:spPr>
                <a:xfrm flipH="1" rot="5400000">
                  <a:off x="6775927" y="4540977"/>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55" name="Google Shape;1155;p112"/>
                <p:cNvSpPr/>
                <p:nvPr/>
              </p:nvSpPr>
              <p:spPr>
                <a:xfrm>
                  <a:off x="5303912" y="4437113"/>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56" name="Google Shape;1156;p112"/>
              <p:cNvSpPr txBox="1"/>
              <p:nvPr/>
            </p:nvSpPr>
            <p:spPr>
              <a:xfrm>
                <a:off x="5223520" y="4509121"/>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Ownership</a:t>
                </a:r>
                <a:endParaRPr b="1" i="0" sz="1500" u="none" cap="none" strike="noStrike">
                  <a:solidFill>
                    <a:srgbClr val="000000"/>
                  </a:solidFill>
                  <a:latin typeface="Roboto"/>
                  <a:ea typeface="Roboto"/>
                  <a:cs typeface="Roboto"/>
                  <a:sym typeface="Roboto"/>
                </a:endParaRPr>
              </a:p>
            </p:txBody>
          </p:sp>
        </p:grpSp>
        <p:grpSp>
          <p:nvGrpSpPr>
            <p:cNvPr id="1157" name="Google Shape;1157;p112"/>
            <p:cNvGrpSpPr/>
            <p:nvPr/>
          </p:nvGrpSpPr>
          <p:grpSpPr>
            <a:xfrm>
              <a:off x="4943872" y="5373217"/>
              <a:ext cx="2304255" cy="576064"/>
              <a:chOff x="4943872" y="5373217"/>
              <a:chExt cx="2304255" cy="576064"/>
            </a:xfrm>
          </p:grpSpPr>
          <p:grpSp>
            <p:nvGrpSpPr>
              <p:cNvPr id="1158" name="Google Shape;1158;p112"/>
              <p:cNvGrpSpPr/>
              <p:nvPr/>
            </p:nvGrpSpPr>
            <p:grpSpPr>
              <a:xfrm>
                <a:off x="4943872" y="5373217"/>
                <a:ext cx="2304255" cy="576064"/>
                <a:chOff x="4943872" y="5373217"/>
                <a:chExt cx="2304255" cy="576064"/>
              </a:xfrm>
            </p:grpSpPr>
            <p:sp>
              <p:nvSpPr>
                <p:cNvPr id="1159" name="Google Shape;1159;p112"/>
                <p:cNvSpPr/>
                <p:nvPr/>
              </p:nvSpPr>
              <p:spPr>
                <a:xfrm rot="-5400000">
                  <a:off x="4835872" y="5481281"/>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60" name="Google Shape;1160;p112"/>
                <p:cNvSpPr/>
                <p:nvPr/>
              </p:nvSpPr>
              <p:spPr>
                <a:xfrm flipH="1" rot="5400000">
                  <a:off x="6775927" y="5477081"/>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61" name="Google Shape;1161;p112"/>
                <p:cNvSpPr/>
                <p:nvPr/>
              </p:nvSpPr>
              <p:spPr>
                <a:xfrm>
                  <a:off x="5303912" y="5373217"/>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62" name="Google Shape;1162;p112"/>
              <p:cNvSpPr txBox="1"/>
              <p:nvPr/>
            </p:nvSpPr>
            <p:spPr>
              <a:xfrm>
                <a:off x="5223520" y="5445225"/>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Finance</a:t>
                </a:r>
                <a:endParaRPr b="1" i="0" sz="1500" u="none" cap="none" strike="noStrike">
                  <a:solidFill>
                    <a:srgbClr val="000000"/>
                  </a:solidFill>
                  <a:latin typeface="Roboto"/>
                  <a:ea typeface="Roboto"/>
                  <a:cs typeface="Roboto"/>
                  <a:sym typeface="Roboto"/>
                </a:endParaRPr>
              </a:p>
            </p:txBody>
          </p:sp>
        </p:grpSp>
      </p:grpSp>
      <p:pic>
        <p:nvPicPr>
          <p:cNvPr descr="A picture containing icon&#10;&#10;Description automatically generated" id="1163" name="Google Shape;1163;p112">
            <a:hlinkClick action="ppaction://hlinksldjump" r:id="rId5"/>
          </p:cNvPr>
          <p:cNvPicPr preferRelativeResize="0"/>
          <p:nvPr/>
        </p:nvPicPr>
        <p:blipFill rotWithShape="1">
          <a:blip r:embed="rId6">
            <a:alphaModFix/>
          </a:blip>
          <a:srcRect b="0" l="0" r="0" t="0"/>
          <a:stretch/>
        </p:blipFill>
        <p:spPr>
          <a:xfrm>
            <a:off x="152400" y="4572000"/>
            <a:ext cx="918106" cy="497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
                                        <p:tgtEl>
                                          <p:spTgt spid="1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
                                        <p:tgtEl>
                                          <p:spTgt spid="1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cxnSp>
        <p:nvCxnSpPr>
          <p:cNvPr id="1168" name="Google Shape;1168;p113"/>
          <p:cNvCxnSpPr/>
          <p:nvPr/>
        </p:nvCxnSpPr>
        <p:spPr>
          <a:xfrm>
            <a:off x="1524030" y="843498"/>
            <a:ext cx="0" cy="4299900"/>
          </a:xfrm>
          <a:prstGeom prst="straightConnector1">
            <a:avLst/>
          </a:prstGeom>
          <a:noFill/>
          <a:ln cap="rnd" cmpd="sng" w="22225">
            <a:solidFill>
              <a:srgbClr val="BFBFBF"/>
            </a:solidFill>
            <a:prstDash val="dot"/>
            <a:round/>
            <a:headEnd len="sm" w="sm" type="none"/>
            <a:tailEnd len="sm" w="sm" type="none"/>
          </a:ln>
        </p:spPr>
      </p:cxnSp>
      <p:sp>
        <p:nvSpPr>
          <p:cNvPr id="1169" name="Google Shape;1169;p113"/>
          <p:cNvSpPr txBox="1"/>
          <p:nvPr/>
        </p:nvSpPr>
        <p:spPr>
          <a:xfrm>
            <a:off x="462050" y="303500"/>
            <a:ext cx="8220000" cy="540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Roboto"/>
              <a:buNone/>
            </a:pPr>
            <a:r>
              <a:rPr b="1" lang="en-GB" sz="2400">
                <a:solidFill>
                  <a:schemeClr val="dk1"/>
                </a:solidFill>
                <a:latin typeface="Roboto"/>
                <a:ea typeface="Roboto"/>
                <a:cs typeface="Roboto"/>
                <a:sym typeface="Roboto"/>
              </a:rPr>
              <a:t>Some starting questions to help reveal our powers to act</a:t>
            </a:r>
            <a:endParaRPr b="1" i="0" sz="2400" u="none" cap="none" strike="noStrike">
              <a:solidFill>
                <a:schemeClr val="dk1"/>
              </a:solidFill>
              <a:latin typeface="Roboto"/>
              <a:ea typeface="Roboto"/>
              <a:cs typeface="Roboto"/>
              <a:sym typeface="Roboto"/>
            </a:endParaRPr>
          </a:p>
        </p:txBody>
      </p:sp>
      <p:cxnSp>
        <p:nvCxnSpPr>
          <p:cNvPr id="1170" name="Google Shape;1170;p113"/>
          <p:cNvCxnSpPr/>
          <p:nvPr/>
        </p:nvCxnSpPr>
        <p:spPr>
          <a:xfrm>
            <a:off x="1524030" y="-102"/>
            <a:ext cx="0" cy="303600"/>
          </a:xfrm>
          <a:prstGeom prst="straightConnector1">
            <a:avLst/>
          </a:prstGeom>
          <a:noFill/>
          <a:ln cap="rnd" cmpd="sng" w="22225">
            <a:solidFill>
              <a:srgbClr val="BFBFBF"/>
            </a:solidFill>
            <a:prstDash val="dot"/>
            <a:round/>
            <a:headEnd len="sm" w="sm" type="none"/>
            <a:tailEnd len="sm" w="sm" type="none"/>
          </a:ln>
        </p:spPr>
      </p:cxnSp>
      <p:grpSp>
        <p:nvGrpSpPr>
          <p:cNvPr id="1171" name="Google Shape;1171;p113"/>
          <p:cNvGrpSpPr/>
          <p:nvPr/>
        </p:nvGrpSpPr>
        <p:grpSpPr>
          <a:xfrm>
            <a:off x="659904" y="1221600"/>
            <a:ext cx="1728192" cy="432048"/>
            <a:chOff x="4943872" y="1628800"/>
            <a:chExt cx="2304255" cy="576064"/>
          </a:xfrm>
        </p:grpSpPr>
        <p:sp>
          <p:nvSpPr>
            <p:cNvPr id="1172" name="Google Shape;1172;p113"/>
            <p:cNvSpPr/>
            <p:nvPr/>
          </p:nvSpPr>
          <p:spPr>
            <a:xfrm rot="-5400000">
              <a:off x="4835872" y="1736864"/>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73" name="Google Shape;1173;p113"/>
            <p:cNvSpPr/>
            <p:nvPr/>
          </p:nvSpPr>
          <p:spPr>
            <a:xfrm flipH="1" rot="5400000">
              <a:off x="6775927" y="1732664"/>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74" name="Google Shape;1174;p113"/>
            <p:cNvSpPr/>
            <p:nvPr/>
          </p:nvSpPr>
          <p:spPr>
            <a:xfrm>
              <a:off x="5303912" y="1628800"/>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75" name="Google Shape;1175;p113"/>
          <p:cNvSpPr txBox="1"/>
          <p:nvPr/>
        </p:nvSpPr>
        <p:spPr>
          <a:xfrm>
            <a:off x="869640" y="1275606"/>
            <a:ext cx="1296225"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Purpose</a:t>
            </a:r>
            <a:endParaRPr b="1" i="0" sz="1500" u="none" cap="none" strike="noStrike">
              <a:solidFill>
                <a:srgbClr val="000000"/>
              </a:solidFill>
              <a:latin typeface="Roboto"/>
              <a:ea typeface="Roboto"/>
              <a:cs typeface="Roboto"/>
              <a:sym typeface="Roboto"/>
            </a:endParaRPr>
          </a:p>
        </p:txBody>
      </p:sp>
      <p:grpSp>
        <p:nvGrpSpPr>
          <p:cNvPr id="1176" name="Google Shape;1176;p113"/>
          <p:cNvGrpSpPr/>
          <p:nvPr/>
        </p:nvGrpSpPr>
        <p:grpSpPr>
          <a:xfrm>
            <a:off x="659904" y="1923678"/>
            <a:ext cx="1728192" cy="432048"/>
            <a:chOff x="4943872" y="2564904"/>
            <a:chExt cx="2304255" cy="576064"/>
          </a:xfrm>
        </p:grpSpPr>
        <p:sp>
          <p:nvSpPr>
            <p:cNvPr id="1177" name="Google Shape;1177;p113"/>
            <p:cNvSpPr/>
            <p:nvPr/>
          </p:nvSpPr>
          <p:spPr>
            <a:xfrm rot="-5400000">
              <a:off x="4835872" y="2672968"/>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78" name="Google Shape;1178;p113"/>
            <p:cNvSpPr/>
            <p:nvPr/>
          </p:nvSpPr>
          <p:spPr>
            <a:xfrm flipH="1" rot="5400000">
              <a:off x="6775927" y="2668768"/>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79" name="Google Shape;1179;p113"/>
            <p:cNvSpPr/>
            <p:nvPr/>
          </p:nvSpPr>
          <p:spPr>
            <a:xfrm>
              <a:off x="5303912" y="2564904"/>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80" name="Google Shape;1180;p113"/>
          <p:cNvSpPr txBox="1"/>
          <p:nvPr/>
        </p:nvSpPr>
        <p:spPr>
          <a:xfrm>
            <a:off x="869640" y="1977684"/>
            <a:ext cx="1296225"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Networks</a:t>
            </a:r>
            <a:endParaRPr b="1" i="0" sz="1500" u="none" cap="none" strike="noStrike">
              <a:solidFill>
                <a:srgbClr val="000000"/>
              </a:solidFill>
              <a:latin typeface="Roboto"/>
              <a:ea typeface="Roboto"/>
              <a:cs typeface="Roboto"/>
              <a:sym typeface="Roboto"/>
            </a:endParaRPr>
          </a:p>
        </p:txBody>
      </p:sp>
      <p:grpSp>
        <p:nvGrpSpPr>
          <p:cNvPr id="1181" name="Google Shape;1181;p113"/>
          <p:cNvGrpSpPr/>
          <p:nvPr/>
        </p:nvGrpSpPr>
        <p:grpSpPr>
          <a:xfrm>
            <a:off x="659904" y="2625756"/>
            <a:ext cx="1728192" cy="432048"/>
            <a:chOff x="4943872" y="3501008"/>
            <a:chExt cx="2304255" cy="576064"/>
          </a:xfrm>
        </p:grpSpPr>
        <p:sp>
          <p:nvSpPr>
            <p:cNvPr id="1182" name="Google Shape;1182;p113"/>
            <p:cNvSpPr/>
            <p:nvPr/>
          </p:nvSpPr>
          <p:spPr>
            <a:xfrm rot="-5400000">
              <a:off x="4835872" y="3609072"/>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83" name="Google Shape;1183;p113"/>
            <p:cNvSpPr/>
            <p:nvPr/>
          </p:nvSpPr>
          <p:spPr>
            <a:xfrm flipH="1" rot="5400000">
              <a:off x="6775927" y="3604872"/>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84" name="Google Shape;1184;p113"/>
            <p:cNvSpPr/>
            <p:nvPr/>
          </p:nvSpPr>
          <p:spPr>
            <a:xfrm>
              <a:off x="5303912" y="3501008"/>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85" name="Google Shape;1185;p113"/>
          <p:cNvSpPr txBox="1"/>
          <p:nvPr/>
        </p:nvSpPr>
        <p:spPr>
          <a:xfrm>
            <a:off x="869640" y="2679762"/>
            <a:ext cx="1296225"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Governance</a:t>
            </a:r>
            <a:endParaRPr b="1" i="0" sz="1500" u="none" cap="none" strike="noStrike">
              <a:solidFill>
                <a:srgbClr val="000000"/>
              </a:solidFill>
              <a:latin typeface="Roboto"/>
              <a:ea typeface="Roboto"/>
              <a:cs typeface="Roboto"/>
              <a:sym typeface="Roboto"/>
            </a:endParaRPr>
          </a:p>
        </p:txBody>
      </p:sp>
      <p:grpSp>
        <p:nvGrpSpPr>
          <p:cNvPr id="1186" name="Google Shape;1186;p113"/>
          <p:cNvGrpSpPr/>
          <p:nvPr/>
        </p:nvGrpSpPr>
        <p:grpSpPr>
          <a:xfrm>
            <a:off x="659904" y="3327835"/>
            <a:ext cx="1728192" cy="432048"/>
            <a:chOff x="4943872" y="4437113"/>
            <a:chExt cx="2304255" cy="576064"/>
          </a:xfrm>
        </p:grpSpPr>
        <p:grpSp>
          <p:nvGrpSpPr>
            <p:cNvPr id="1187" name="Google Shape;1187;p113"/>
            <p:cNvGrpSpPr/>
            <p:nvPr/>
          </p:nvGrpSpPr>
          <p:grpSpPr>
            <a:xfrm>
              <a:off x="4943872" y="4437113"/>
              <a:ext cx="2304255" cy="576064"/>
              <a:chOff x="4943872" y="4437113"/>
              <a:chExt cx="2304255" cy="576064"/>
            </a:xfrm>
          </p:grpSpPr>
          <p:sp>
            <p:nvSpPr>
              <p:cNvPr id="1188" name="Google Shape;1188;p113"/>
              <p:cNvSpPr/>
              <p:nvPr/>
            </p:nvSpPr>
            <p:spPr>
              <a:xfrm rot="-5400000">
                <a:off x="4835872" y="4545177"/>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89" name="Google Shape;1189;p113"/>
              <p:cNvSpPr/>
              <p:nvPr/>
            </p:nvSpPr>
            <p:spPr>
              <a:xfrm flipH="1" rot="5400000">
                <a:off x="6775927" y="4540977"/>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90" name="Google Shape;1190;p113"/>
              <p:cNvSpPr/>
              <p:nvPr/>
            </p:nvSpPr>
            <p:spPr>
              <a:xfrm>
                <a:off x="5303912" y="4437113"/>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91" name="Google Shape;1191;p113"/>
            <p:cNvSpPr txBox="1"/>
            <p:nvPr/>
          </p:nvSpPr>
          <p:spPr>
            <a:xfrm>
              <a:off x="5223520" y="4509121"/>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Ownership</a:t>
              </a:r>
              <a:endParaRPr b="1" i="0" sz="1500" u="none" cap="none" strike="noStrike">
                <a:solidFill>
                  <a:srgbClr val="000000"/>
                </a:solidFill>
                <a:latin typeface="Roboto"/>
                <a:ea typeface="Roboto"/>
                <a:cs typeface="Roboto"/>
                <a:sym typeface="Roboto"/>
              </a:endParaRPr>
            </a:p>
          </p:txBody>
        </p:sp>
      </p:grpSp>
      <p:grpSp>
        <p:nvGrpSpPr>
          <p:cNvPr id="1192" name="Google Shape;1192;p113"/>
          <p:cNvGrpSpPr/>
          <p:nvPr/>
        </p:nvGrpSpPr>
        <p:grpSpPr>
          <a:xfrm>
            <a:off x="659904" y="4029913"/>
            <a:ext cx="1728192" cy="432048"/>
            <a:chOff x="4943872" y="5373217"/>
            <a:chExt cx="2304255" cy="576064"/>
          </a:xfrm>
        </p:grpSpPr>
        <p:grpSp>
          <p:nvGrpSpPr>
            <p:cNvPr id="1193" name="Google Shape;1193;p113"/>
            <p:cNvGrpSpPr/>
            <p:nvPr/>
          </p:nvGrpSpPr>
          <p:grpSpPr>
            <a:xfrm>
              <a:off x="4943872" y="5373217"/>
              <a:ext cx="2304255" cy="576064"/>
              <a:chOff x="4943872" y="5373217"/>
              <a:chExt cx="2304255" cy="576064"/>
            </a:xfrm>
          </p:grpSpPr>
          <p:sp>
            <p:nvSpPr>
              <p:cNvPr id="1194" name="Google Shape;1194;p113"/>
              <p:cNvSpPr/>
              <p:nvPr/>
            </p:nvSpPr>
            <p:spPr>
              <a:xfrm rot="-5400000">
                <a:off x="4835872" y="5481281"/>
                <a:ext cx="576000" cy="3600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95" name="Google Shape;1195;p113"/>
              <p:cNvSpPr/>
              <p:nvPr/>
            </p:nvSpPr>
            <p:spPr>
              <a:xfrm flipH="1" rot="5400000">
                <a:off x="6775927" y="5477081"/>
                <a:ext cx="576000" cy="368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sp>
            <p:nvSpPr>
              <p:cNvPr id="1196" name="Google Shape;1196;p113"/>
              <p:cNvSpPr/>
              <p:nvPr/>
            </p:nvSpPr>
            <p:spPr>
              <a:xfrm>
                <a:off x="5303912" y="5373217"/>
                <a:ext cx="1584300" cy="576000"/>
              </a:xfrm>
              <a:prstGeom prst="rect">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Roboto Light"/>
                  <a:ea typeface="Roboto Light"/>
                  <a:cs typeface="Roboto Light"/>
                  <a:sym typeface="Roboto Light"/>
                </a:endParaRPr>
              </a:p>
            </p:txBody>
          </p:sp>
        </p:grpSp>
        <p:sp>
          <p:nvSpPr>
            <p:cNvPr id="1197" name="Google Shape;1197;p113"/>
            <p:cNvSpPr txBox="1"/>
            <p:nvPr/>
          </p:nvSpPr>
          <p:spPr>
            <a:xfrm>
              <a:off x="5223520" y="5445225"/>
              <a:ext cx="1728300" cy="43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1400"/>
                <a:buFont typeface="Arial"/>
                <a:buNone/>
              </a:pPr>
              <a:r>
                <a:rPr b="1" i="0" lang="en-GB" sz="1500" u="none" cap="none" strike="noStrike">
                  <a:solidFill>
                    <a:srgbClr val="000000"/>
                  </a:solidFill>
                  <a:latin typeface="Roboto"/>
                  <a:ea typeface="Roboto"/>
                  <a:cs typeface="Roboto"/>
                  <a:sym typeface="Roboto"/>
                </a:rPr>
                <a:t>Finance</a:t>
              </a:r>
              <a:endParaRPr b="1" i="0" sz="1500" u="none" cap="none" strike="noStrike">
                <a:solidFill>
                  <a:srgbClr val="000000"/>
                </a:solidFill>
                <a:latin typeface="Roboto"/>
                <a:ea typeface="Roboto"/>
                <a:cs typeface="Roboto"/>
                <a:sym typeface="Roboto"/>
              </a:endParaRPr>
            </a:p>
          </p:txBody>
        </p:sp>
      </p:grpSp>
      <p:sp>
        <p:nvSpPr>
          <p:cNvPr id="1198" name="Google Shape;1198;p113"/>
          <p:cNvSpPr txBox="1"/>
          <p:nvPr/>
        </p:nvSpPr>
        <p:spPr>
          <a:xfrm>
            <a:off x="2607075" y="1188100"/>
            <a:ext cx="62250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GB" sz="1200">
                <a:latin typeface="Roboto"/>
                <a:ea typeface="Roboto"/>
                <a:cs typeface="Roboto"/>
                <a:sym typeface="Roboto"/>
              </a:rPr>
              <a:t>What is a community group, initiative, project or organisation’s purpose?</a:t>
            </a:r>
            <a:r>
              <a:rPr lang="en-GB" sz="1200">
                <a:latin typeface="Roboto"/>
                <a:ea typeface="Roboto"/>
                <a:cs typeface="Roboto"/>
                <a:sym typeface="Roboto"/>
              </a:rPr>
              <a:t> Why does it exist? What about the other organisations that provision for your </a:t>
            </a:r>
            <a:r>
              <a:rPr lang="en-GB" sz="1200">
                <a:latin typeface="Roboto"/>
                <a:ea typeface="Roboto"/>
                <a:cs typeface="Roboto"/>
                <a:sym typeface="Roboto"/>
              </a:rPr>
              <a:t>communities</a:t>
            </a:r>
            <a:r>
              <a:rPr lang="en-GB" sz="1200">
                <a:latin typeface="Roboto"/>
                <a:ea typeface="Roboto"/>
                <a:cs typeface="Roboto"/>
                <a:sym typeface="Roboto"/>
              </a:rPr>
              <a:t>’ needs?</a:t>
            </a:r>
            <a:endParaRPr sz="1200">
              <a:latin typeface="Roboto"/>
              <a:ea typeface="Roboto"/>
              <a:cs typeface="Roboto"/>
              <a:sym typeface="Roboto"/>
            </a:endParaRPr>
          </a:p>
        </p:txBody>
      </p:sp>
      <p:sp>
        <p:nvSpPr>
          <p:cNvPr id="1199" name="Google Shape;1199;p113"/>
          <p:cNvSpPr txBox="1"/>
          <p:nvPr/>
        </p:nvSpPr>
        <p:spPr>
          <a:xfrm>
            <a:off x="2607075" y="1862637"/>
            <a:ext cx="62250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GB" sz="1200">
                <a:latin typeface="Roboto"/>
                <a:ea typeface="Roboto"/>
                <a:cs typeface="Roboto"/>
                <a:sym typeface="Roboto"/>
              </a:rPr>
              <a:t>How are these groups, initiatives and organisations networked? </a:t>
            </a:r>
            <a:r>
              <a:rPr lang="en-GB" sz="1200">
                <a:latin typeface="Roboto"/>
                <a:ea typeface="Roboto"/>
                <a:cs typeface="Roboto"/>
                <a:sym typeface="Roboto"/>
              </a:rPr>
              <a:t>What relationships does the organisation hold, and how does it bring to live its purpose and values through them?</a:t>
            </a:r>
            <a:endParaRPr sz="1200">
              <a:latin typeface="Roboto"/>
              <a:ea typeface="Roboto"/>
              <a:cs typeface="Roboto"/>
              <a:sym typeface="Roboto"/>
            </a:endParaRPr>
          </a:p>
        </p:txBody>
      </p:sp>
      <p:sp>
        <p:nvSpPr>
          <p:cNvPr id="1200" name="Google Shape;1200;p113"/>
          <p:cNvSpPr txBox="1"/>
          <p:nvPr/>
        </p:nvSpPr>
        <p:spPr>
          <a:xfrm>
            <a:off x="2607075" y="2564725"/>
            <a:ext cx="63537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GB" sz="1200">
                <a:latin typeface="Roboto"/>
                <a:ea typeface="Roboto"/>
                <a:cs typeface="Roboto"/>
                <a:sym typeface="Roboto"/>
              </a:rPr>
              <a:t>How </a:t>
            </a:r>
            <a:r>
              <a:rPr b="1" lang="en-GB" sz="1200">
                <a:solidFill>
                  <a:schemeClr val="dk1"/>
                </a:solidFill>
                <a:latin typeface="Roboto"/>
                <a:ea typeface="Roboto"/>
                <a:cs typeface="Roboto"/>
                <a:sym typeface="Roboto"/>
              </a:rPr>
              <a:t>are these entities </a:t>
            </a:r>
            <a:r>
              <a:rPr b="1" lang="en-GB" sz="1200">
                <a:latin typeface="Roboto"/>
                <a:ea typeface="Roboto"/>
                <a:cs typeface="Roboto"/>
                <a:sym typeface="Roboto"/>
              </a:rPr>
              <a:t>governed?</a:t>
            </a:r>
            <a:r>
              <a:rPr lang="en-GB" sz="1200">
                <a:latin typeface="Roboto"/>
                <a:ea typeface="Roboto"/>
                <a:cs typeface="Roboto"/>
                <a:sym typeface="Roboto"/>
              </a:rPr>
              <a:t> Who has voice in decision making? What are the metrics of success? What are the hard rules, and unwritten culture, of how things are done? </a:t>
            </a:r>
            <a:endParaRPr sz="1200">
              <a:latin typeface="Roboto"/>
              <a:ea typeface="Roboto"/>
              <a:cs typeface="Roboto"/>
              <a:sym typeface="Roboto"/>
            </a:endParaRPr>
          </a:p>
        </p:txBody>
      </p:sp>
      <p:sp>
        <p:nvSpPr>
          <p:cNvPr id="1201" name="Google Shape;1201;p113"/>
          <p:cNvSpPr txBox="1"/>
          <p:nvPr/>
        </p:nvSpPr>
        <p:spPr>
          <a:xfrm>
            <a:off x="2607075" y="3266836"/>
            <a:ext cx="62250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GB" sz="1200">
                <a:latin typeface="Roboto"/>
                <a:ea typeface="Roboto"/>
                <a:cs typeface="Roboto"/>
                <a:sym typeface="Roboto"/>
              </a:rPr>
              <a:t>How </a:t>
            </a:r>
            <a:r>
              <a:rPr b="1" lang="en-GB" sz="1200">
                <a:solidFill>
                  <a:schemeClr val="dk1"/>
                </a:solidFill>
                <a:latin typeface="Roboto"/>
                <a:ea typeface="Roboto"/>
                <a:cs typeface="Roboto"/>
                <a:sym typeface="Roboto"/>
              </a:rPr>
              <a:t>are they </a:t>
            </a:r>
            <a:r>
              <a:rPr b="1" lang="en-GB" sz="1200">
                <a:latin typeface="Roboto"/>
                <a:ea typeface="Roboto"/>
                <a:cs typeface="Roboto"/>
                <a:sym typeface="Roboto"/>
              </a:rPr>
              <a:t>owned? </a:t>
            </a:r>
            <a:r>
              <a:rPr lang="en-GB" sz="1200">
                <a:latin typeface="Roboto"/>
                <a:ea typeface="Roboto"/>
                <a:cs typeface="Roboto"/>
                <a:sym typeface="Roboto"/>
              </a:rPr>
              <a:t>What are the essential assets that provision for your </a:t>
            </a:r>
            <a:r>
              <a:rPr lang="en-GB" sz="1200">
                <a:latin typeface="Roboto"/>
                <a:ea typeface="Roboto"/>
                <a:cs typeface="Roboto"/>
                <a:sym typeface="Roboto"/>
              </a:rPr>
              <a:t>communities</a:t>
            </a:r>
            <a:r>
              <a:rPr lang="en-GB" sz="1200">
                <a:latin typeface="Roboto"/>
                <a:ea typeface="Roboto"/>
                <a:cs typeface="Roboto"/>
                <a:sym typeface="Roboto"/>
              </a:rPr>
              <a:t>’ needs? Who owns, controls or has access to them? What laws uphold these?</a:t>
            </a:r>
            <a:endParaRPr sz="1200">
              <a:latin typeface="Roboto"/>
              <a:ea typeface="Roboto"/>
              <a:cs typeface="Roboto"/>
              <a:sym typeface="Roboto"/>
            </a:endParaRPr>
          </a:p>
        </p:txBody>
      </p:sp>
      <p:sp>
        <p:nvSpPr>
          <p:cNvPr id="1202" name="Google Shape;1202;p113"/>
          <p:cNvSpPr txBox="1"/>
          <p:nvPr/>
        </p:nvSpPr>
        <p:spPr>
          <a:xfrm>
            <a:off x="2607075" y="3959548"/>
            <a:ext cx="6225000" cy="554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GB" sz="1200">
                <a:latin typeface="Roboto"/>
                <a:ea typeface="Roboto"/>
                <a:cs typeface="Roboto"/>
                <a:sym typeface="Roboto"/>
              </a:rPr>
              <a:t>How </a:t>
            </a:r>
            <a:r>
              <a:rPr b="1" lang="en-GB" sz="1200">
                <a:solidFill>
                  <a:schemeClr val="dk1"/>
                </a:solidFill>
                <a:latin typeface="Roboto"/>
                <a:ea typeface="Roboto"/>
                <a:cs typeface="Roboto"/>
                <a:sym typeface="Roboto"/>
              </a:rPr>
              <a:t>are these entities </a:t>
            </a:r>
            <a:r>
              <a:rPr b="1" lang="en-GB" sz="1200">
                <a:latin typeface="Roboto"/>
                <a:ea typeface="Roboto"/>
                <a:cs typeface="Roboto"/>
                <a:sym typeface="Roboto"/>
              </a:rPr>
              <a:t>financed?</a:t>
            </a:r>
            <a:r>
              <a:rPr lang="en-GB" sz="1200">
                <a:latin typeface="Roboto"/>
                <a:ea typeface="Roboto"/>
                <a:cs typeface="Roboto"/>
                <a:sym typeface="Roboto"/>
              </a:rPr>
              <a:t> W</a:t>
            </a:r>
            <a:r>
              <a:rPr lang="en-GB" sz="1200">
                <a:solidFill>
                  <a:srgbClr val="000000"/>
                </a:solidFill>
                <a:latin typeface="Roboto"/>
                <a:ea typeface="Roboto"/>
                <a:cs typeface="Roboto"/>
                <a:sym typeface="Roboto"/>
              </a:rPr>
              <a:t>hat is that finance expecting and demanding? What is extracted</a:t>
            </a:r>
            <a:r>
              <a:rPr lang="en-GB" sz="1200">
                <a:latin typeface="Roboto"/>
                <a:ea typeface="Roboto"/>
                <a:cs typeface="Roboto"/>
                <a:sym typeface="Roboto"/>
              </a:rPr>
              <a:t> and to where? W</a:t>
            </a:r>
            <a:r>
              <a:rPr lang="en-GB" sz="1200">
                <a:solidFill>
                  <a:srgbClr val="000000"/>
                </a:solidFill>
                <a:latin typeface="Roboto"/>
                <a:ea typeface="Roboto"/>
                <a:cs typeface="Roboto"/>
                <a:sym typeface="Roboto"/>
              </a:rPr>
              <a:t>hat is </a:t>
            </a:r>
            <a:r>
              <a:rPr lang="en-GB" sz="1200">
                <a:latin typeface="Roboto"/>
                <a:ea typeface="Roboto"/>
                <a:cs typeface="Roboto"/>
                <a:sym typeface="Roboto"/>
              </a:rPr>
              <a:t>r</a:t>
            </a:r>
            <a:r>
              <a:rPr lang="en-GB" sz="1200">
                <a:solidFill>
                  <a:srgbClr val="000000"/>
                </a:solidFill>
                <a:latin typeface="Roboto"/>
                <a:ea typeface="Roboto"/>
                <a:cs typeface="Roboto"/>
                <a:sym typeface="Roboto"/>
              </a:rPr>
              <a:t>einvested</a:t>
            </a:r>
            <a:r>
              <a:rPr lang="en-GB" sz="1200">
                <a:latin typeface="Roboto"/>
                <a:ea typeface="Roboto"/>
                <a:cs typeface="Roboto"/>
                <a:sym typeface="Roboto"/>
              </a:rPr>
              <a:t> into the community?</a:t>
            </a:r>
            <a:endParaRPr sz="1200">
              <a:latin typeface="Roboto"/>
              <a:ea typeface="Roboto"/>
              <a:cs typeface="Roboto"/>
              <a:sym typeface="Roboto"/>
            </a:endParaRPr>
          </a:p>
        </p:txBody>
      </p:sp>
      <p:pic>
        <p:nvPicPr>
          <p:cNvPr descr="A picture containing icon&#10;&#10;Description automatically generated" id="1203" name="Google Shape;1203;p113">
            <a:hlinkClick action="ppaction://hlinksldjump" r:id="rId3"/>
          </p:cNvPr>
          <p:cNvPicPr preferRelativeResize="0"/>
          <p:nvPr/>
        </p:nvPicPr>
        <p:blipFill rotWithShape="1">
          <a:blip r:embed="rId4">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1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a:t>
            </a:r>
            <a:r>
              <a:rPr lang="en-GB" sz="2100">
                <a:solidFill>
                  <a:schemeClr val="dk1"/>
                </a:solidFill>
                <a:latin typeface="Roboto Light"/>
                <a:ea typeface="Roboto Light"/>
                <a:cs typeface="Roboto Light"/>
                <a:sym typeface="Roboto Light"/>
              </a:rPr>
              <a:t> how the Powers to Act tool applies these five design layers to city institutional design to unlock transformational change.</a:t>
            </a:r>
            <a:endParaRPr sz="2100">
              <a:solidFill>
                <a:schemeClr val="dk1"/>
              </a:solidFill>
              <a:latin typeface="Roboto Light"/>
              <a:ea typeface="Roboto Light"/>
              <a:cs typeface="Roboto Light"/>
              <a:sym typeface="Roboto Light"/>
            </a:endParaRPr>
          </a:p>
          <a:p>
            <a:pPr indent="0" lvl="0" marL="0" rtl="0" algn="l">
              <a:lnSpc>
                <a:spcPct val="114285"/>
              </a:lnSpc>
              <a:spcBef>
                <a:spcPts val="100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In 2023 we will be developing a version of this tool for community application.</a:t>
            </a:r>
            <a:endParaRPr b="1" sz="2100">
              <a:solidFill>
                <a:schemeClr val="dk1"/>
              </a:solidFill>
              <a:latin typeface="Roboto"/>
              <a:ea typeface="Roboto"/>
              <a:cs typeface="Roboto"/>
              <a:sym typeface="Roboto"/>
            </a:endParaRPr>
          </a:p>
        </p:txBody>
      </p:sp>
      <p:pic>
        <p:nvPicPr>
          <p:cNvPr id="1209" name="Google Shape;1209;p114"/>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210" name="Google Shape;1210;p11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11" name="Google Shape;1211;p114"/>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1212" name="Google Shape;1212;p114">
            <a:hlinkClick r:id="rId5"/>
          </p:cNvPr>
          <p:cNvPicPr preferRelativeResize="0"/>
          <p:nvPr/>
        </p:nvPicPr>
        <p:blipFill>
          <a:blip r:embed="rId6">
            <a:alphaModFix/>
          </a:blip>
          <a:stretch>
            <a:fillRect/>
          </a:stretch>
        </p:blipFill>
        <p:spPr>
          <a:xfrm>
            <a:off x="4759201" y="486150"/>
            <a:ext cx="3851400" cy="417116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213" name="Google Shape;1213;p114">
            <a:hlinkClick action="ppaction://hlinksldjump" r:id="rId7"/>
          </p:cNvPr>
          <p:cNvPicPr preferRelativeResize="0"/>
          <p:nvPr/>
        </p:nvPicPr>
        <p:blipFill rotWithShape="1">
          <a:blip r:embed="rId8">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1218" name="Shape 1218"/>
        <p:cNvGrpSpPr/>
        <p:nvPr/>
      </p:nvGrpSpPr>
      <p:grpSpPr>
        <a:xfrm>
          <a:off x="0" y="0"/>
          <a:ext cx="0" cy="0"/>
          <a:chOff x="0" y="0"/>
          <a:chExt cx="0" cy="0"/>
        </a:xfrm>
      </p:grpSpPr>
      <p:sp>
        <p:nvSpPr>
          <p:cNvPr id="1219" name="Google Shape;1219;p115"/>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Medium"/>
                <a:ea typeface="Playfair Display Medium"/>
                <a:cs typeface="Playfair Display Medium"/>
                <a:sym typeface="Playfair Display Medium"/>
              </a:rPr>
              <a:t>8</a:t>
            </a:r>
            <a:r>
              <a:rPr lang="en-GB" sz="5000">
                <a:solidFill>
                  <a:schemeClr val="lt1"/>
                </a:solidFill>
                <a:latin typeface="Playfair Display Medium"/>
                <a:ea typeface="Playfair Display Medium"/>
                <a:cs typeface="Playfair Display Medium"/>
                <a:sym typeface="Playfair Display Medium"/>
              </a:rPr>
              <a:t> </a:t>
            </a:r>
            <a:r>
              <a:rPr lang="en-GB" sz="5000">
                <a:solidFill>
                  <a:schemeClr val="dk1"/>
                </a:solidFill>
                <a:latin typeface="Playfair Display Medium"/>
                <a:ea typeface="Playfair Display Medium"/>
                <a:cs typeface="Playfair Display Medium"/>
                <a:sym typeface="Playfair Display Medium"/>
              </a:rPr>
              <a:t>What is the DEAL Community and how can I connect with others globally?</a:t>
            </a:r>
            <a:endParaRPr sz="5000">
              <a:solidFill>
                <a:schemeClr val="dk1"/>
              </a:solidFill>
              <a:latin typeface="Playfair Display Medium"/>
              <a:ea typeface="Playfair Display Medium"/>
              <a:cs typeface="Playfair Display Medium"/>
              <a:sym typeface="Playfair Display Medium"/>
            </a:endParaRPr>
          </a:p>
        </p:txBody>
      </p:sp>
      <p:pic>
        <p:nvPicPr>
          <p:cNvPr id="1220" name="Google Shape;1220;p115">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D443"/>
        </a:solidFill>
      </p:bgPr>
    </p:bg>
    <p:spTree>
      <p:nvGrpSpPr>
        <p:cNvPr id="1225" name="Shape 1225"/>
        <p:cNvGrpSpPr/>
        <p:nvPr/>
      </p:nvGrpSpPr>
      <p:grpSpPr>
        <a:xfrm>
          <a:off x="0" y="0"/>
          <a:ext cx="0" cy="0"/>
          <a:chOff x="0" y="0"/>
          <a:chExt cx="0" cy="0"/>
        </a:xfrm>
      </p:grpSpPr>
      <p:sp>
        <p:nvSpPr>
          <p:cNvPr id="1226" name="Google Shape;1226;p116"/>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The DEAL Community is the pioneering changemakers worldwide – in communities, education, cities and places, business and government and more – who are turning the ideas of Doughnut Economics into </a:t>
            </a:r>
            <a:r>
              <a:rPr lang="en-GB" sz="3000">
                <a:solidFill>
                  <a:schemeClr val="dk1"/>
                </a:solidFill>
                <a:latin typeface="Playfair Display"/>
                <a:ea typeface="Playfair Display"/>
                <a:cs typeface="Playfair Display"/>
                <a:sym typeface="Playfair Display"/>
              </a:rPr>
              <a:t>action</a:t>
            </a:r>
            <a:r>
              <a:rPr lang="en-GB" sz="3000">
                <a:solidFill>
                  <a:schemeClr val="dk1"/>
                </a:solidFill>
                <a:latin typeface="Playfair Display"/>
                <a:ea typeface="Playfair Display"/>
                <a:cs typeface="Playfair Display"/>
                <a:sym typeface="Playfair Display"/>
              </a:rPr>
              <a:t>.</a:t>
            </a:r>
            <a:endParaRPr sz="3000">
              <a:solidFill>
                <a:schemeClr val="dk1"/>
              </a:solidFill>
              <a:latin typeface="Playfair Display"/>
              <a:ea typeface="Playfair Display"/>
              <a:cs typeface="Playfair Display"/>
              <a:sym typeface="Playfair Display"/>
            </a:endParaRPr>
          </a:p>
        </p:txBody>
      </p:sp>
      <p:pic>
        <p:nvPicPr>
          <p:cNvPr id="1227" name="Google Shape;1227;p116">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6"/>
          <p:cNvPicPr preferRelativeResize="0"/>
          <p:nvPr/>
        </p:nvPicPr>
        <p:blipFill>
          <a:blip r:embed="rId3">
            <a:alphaModFix/>
          </a:blip>
          <a:stretch>
            <a:fillRect/>
          </a:stretch>
        </p:blipFill>
        <p:spPr>
          <a:xfrm>
            <a:off x="2316000" y="750"/>
            <a:ext cx="5731200" cy="5142012"/>
          </a:xfrm>
          <a:prstGeom prst="rect">
            <a:avLst/>
          </a:prstGeom>
          <a:noFill/>
          <a:ln>
            <a:noFill/>
          </a:ln>
        </p:spPr>
      </p:pic>
      <p:sp>
        <p:nvSpPr>
          <p:cNvPr id="255" name="Google Shape;255;p36"/>
          <p:cNvSpPr txBox="1"/>
          <p:nvPr/>
        </p:nvSpPr>
        <p:spPr>
          <a:xfrm>
            <a:off x="533400" y="457200"/>
            <a:ext cx="2619000" cy="3021300"/>
          </a:xfrm>
          <a:prstGeom prst="rect">
            <a:avLst/>
          </a:prstGeom>
          <a:noFill/>
          <a:ln>
            <a:noFill/>
          </a:ln>
        </p:spPr>
        <p:txBody>
          <a:bodyPr anchorCtr="0" anchor="t" bIns="0" lIns="0" spcFirstLastPara="1" rIns="0" wrap="square" tIns="0">
            <a:spAutoFit/>
          </a:bodyPr>
          <a:lstStyle/>
          <a:p>
            <a:pPr indent="0" lvl="0" marL="0" rtl="0" algn="l">
              <a:lnSpc>
                <a:spcPct val="114285"/>
              </a:lnSpc>
              <a:spcBef>
                <a:spcPts val="0"/>
              </a:spcBef>
              <a:spcAft>
                <a:spcPts val="0"/>
              </a:spcAft>
              <a:buClr>
                <a:schemeClr val="dk1"/>
              </a:buClr>
              <a:buSzPts val="2100"/>
              <a:buFont typeface="Arial"/>
              <a:buNone/>
            </a:pPr>
            <a:r>
              <a:rPr lang="en-GB" sz="2100">
                <a:solidFill>
                  <a:schemeClr val="dk1"/>
                </a:solidFill>
                <a:latin typeface="Roboto Light"/>
                <a:ea typeface="Roboto Light"/>
                <a:cs typeface="Roboto Light"/>
                <a:sym typeface="Roboto Light"/>
              </a:rPr>
              <a:t>Doughnut Economics offers a</a:t>
            </a:r>
            <a:r>
              <a:rPr lang="en-GB" sz="2100">
                <a:solidFill>
                  <a:schemeClr val="dk1"/>
                </a:solidFill>
                <a:latin typeface="Roboto Light"/>
                <a:ea typeface="Roboto Light"/>
                <a:cs typeface="Roboto Light"/>
                <a:sym typeface="Roboto Light"/>
              </a:rPr>
              <a:t> </a:t>
            </a:r>
            <a:r>
              <a:rPr b="1" lang="en-GB" sz="2100">
                <a:solidFill>
                  <a:schemeClr val="dk1"/>
                </a:solidFill>
                <a:latin typeface="Roboto"/>
                <a:ea typeface="Roboto"/>
                <a:cs typeface="Roboto"/>
                <a:sym typeface="Roboto"/>
              </a:rPr>
              <a:t>goal</a:t>
            </a:r>
            <a:r>
              <a:rPr lang="en-GB" sz="2100">
                <a:solidFill>
                  <a:schemeClr val="dk1"/>
                </a:solidFill>
                <a:latin typeface="Roboto Light"/>
                <a:ea typeface="Roboto Light"/>
                <a:cs typeface="Roboto Light"/>
                <a:sym typeface="Roboto Light"/>
              </a:rPr>
              <a:t> for the 21st century:</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t/>
            </a:r>
            <a:endParaRPr sz="21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“To meet the</a:t>
            </a:r>
            <a:endParaRPr i="1" sz="18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needs of all people </a:t>
            </a:r>
            <a:endParaRPr i="1" sz="18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within the</a:t>
            </a:r>
            <a:endParaRPr i="1" sz="18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means of the</a:t>
            </a:r>
            <a:endParaRPr i="1" sz="1800">
              <a:solidFill>
                <a:schemeClr val="dk1"/>
              </a:solidFill>
              <a:latin typeface="Roboto Light"/>
              <a:ea typeface="Roboto Light"/>
              <a:cs typeface="Roboto Light"/>
              <a:sym typeface="Roboto Light"/>
            </a:endParaRPr>
          </a:p>
          <a:p>
            <a:pPr indent="0" lvl="0" marL="0" rtl="0" algn="l">
              <a:lnSpc>
                <a:spcPct val="114285"/>
              </a:lnSpc>
              <a:spcBef>
                <a:spcPts val="0"/>
              </a:spcBef>
              <a:spcAft>
                <a:spcPts val="0"/>
              </a:spcAft>
              <a:buClr>
                <a:schemeClr val="dk1"/>
              </a:buClr>
              <a:buSzPts val="2100"/>
              <a:buFont typeface="Arial"/>
              <a:buNone/>
            </a:pPr>
            <a:r>
              <a:rPr i="1" lang="en-GB" sz="1800">
                <a:solidFill>
                  <a:schemeClr val="dk1"/>
                </a:solidFill>
                <a:latin typeface="Roboto Light"/>
                <a:ea typeface="Roboto Light"/>
                <a:cs typeface="Roboto Light"/>
                <a:sym typeface="Roboto Light"/>
              </a:rPr>
              <a:t>living planet”</a:t>
            </a:r>
            <a:endParaRPr i="1" sz="1800">
              <a:solidFill>
                <a:schemeClr val="dk1"/>
              </a:solidFill>
              <a:latin typeface="Roboto Light"/>
              <a:ea typeface="Roboto Light"/>
              <a:cs typeface="Roboto Light"/>
              <a:sym typeface="Roboto Light"/>
            </a:endParaRPr>
          </a:p>
        </p:txBody>
      </p:sp>
      <p:pic>
        <p:nvPicPr>
          <p:cNvPr descr="A picture containing icon&#10;&#10;Description automatically generated" id="256" name="Google Shape;256;p36">
            <a:hlinkClick action="ppaction://hlinksldjump" r:id="rId4"/>
          </p:cNvPr>
          <p:cNvPicPr preferRelativeResize="0"/>
          <p:nvPr/>
        </p:nvPicPr>
        <p:blipFill rotWithShape="1">
          <a:blip r:embed="rId5">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pic>
        <p:nvPicPr>
          <p:cNvPr id="1232" name="Google Shape;1232;p117">
            <a:hlinkClick r:id="rId3"/>
          </p:cNvPr>
          <p:cNvPicPr preferRelativeResize="0"/>
          <p:nvPr/>
        </p:nvPicPr>
        <p:blipFill>
          <a:blip r:embed="rId4">
            <a:alphaModFix/>
          </a:blip>
          <a:stretch>
            <a:fillRect/>
          </a:stretch>
        </p:blipFill>
        <p:spPr>
          <a:xfrm>
            <a:off x="4759199" y="486150"/>
            <a:ext cx="3851400" cy="4171162"/>
          </a:xfrm>
          <a:prstGeom prst="rect">
            <a:avLst/>
          </a:prstGeom>
          <a:noFill/>
          <a:ln>
            <a:noFill/>
          </a:ln>
          <a:effectLst>
            <a:outerShdw blurRad="57150" rotWithShape="0" algn="bl" dir="5400000" dist="19050">
              <a:srgbClr val="000000">
                <a:alpha val="50000"/>
              </a:srgbClr>
            </a:outerShdw>
          </a:effectLst>
        </p:spPr>
      </p:pic>
      <p:sp>
        <p:nvSpPr>
          <p:cNvPr id="1233" name="Google Shape;1233;p117"/>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Watch</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Kate Raworth’s Tedx talk from 2021, introducing the DEAL Community and showing how changemakers are bringing Doughnut Economics to life in all sorts of creative and context-specific ways.</a:t>
            </a:r>
            <a:endParaRPr sz="2100">
              <a:solidFill>
                <a:schemeClr val="dk1"/>
              </a:solidFill>
              <a:latin typeface="Roboto Light"/>
              <a:ea typeface="Roboto Light"/>
              <a:cs typeface="Roboto Light"/>
              <a:sym typeface="Roboto Light"/>
            </a:endParaRPr>
          </a:p>
        </p:txBody>
      </p:sp>
      <p:pic>
        <p:nvPicPr>
          <p:cNvPr id="1234" name="Google Shape;1234;p117"/>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1235" name="Google Shape;1235;p117"/>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36" name="Google Shape;1236;p117"/>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1237" name="Google Shape;1237;p117"/>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1238" name="Google Shape;1238;p117"/>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39" name="Google Shape;1239;p117">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18"/>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Join</a:t>
            </a:r>
            <a:r>
              <a:rPr b="1" lang="en-GB" sz="2100">
                <a:solidFill>
                  <a:schemeClr val="dk1"/>
                </a:solidFill>
                <a:latin typeface="Roboto"/>
                <a:ea typeface="Roboto"/>
                <a:cs typeface="Roboto"/>
                <a:sym typeface="Roboto"/>
              </a:rPr>
              <a:t> </a:t>
            </a:r>
            <a:r>
              <a:rPr lang="en-GB" sz="2100">
                <a:solidFill>
                  <a:schemeClr val="dk1"/>
                </a:solidFill>
                <a:latin typeface="Roboto Light"/>
                <a:ea typeface="Roboto Light"/>
                <a:cs typeface="Roboto Light"/>
                <a:sym typeface="Roboto Light"/>
              </a:rPr>
              <a:t>the</a:t>
            </a:r>
            <a:r>
              <a:rPr lang="en-GB" sz="2100">
                <a:solidFill>
                  <a:schemeClr val="dk1"/>
                </a:solidFill>
                <a:latin typeface="Roboto Light"/>
                <a:ea typeface="Roboto Light"/>
                <a:cs typeface="Roboto Light"/>
                <a:sym typeface="Roboto Light"/>
              </a:rPr>
              <a:t> DEAL Community by </a:t>
            </a:r>
            <a:r>
              <a:rPr lang="en-GB" sz="2100">
                <a:solidFill>
                  <a:schemeClr val="dk1"/>
                </a:solidFill>
                <a:latin typeface="Roboto Light"/>
                <a:ea typeface="Roboto Light"/>
                <a:cs typeface="Roboto Light"/>
                <a:sym typeface="Roboto Light"/>
              </a:rPr>
              <a:t>becom</a:t>
            </a:r>
            <a:r>
              <a:rPr lang="en-GB" sz="2100">
                <a:solidFill>
                  <a:schemeClr val="dk1"/>
                </a:solidFill>
                <a:latin typeface="Roboto Light"/>
                <a:ea typeface="Roboto Light"/>
                <a:cs typeface="Roboto Light"/>
                <a:sym typeface="Roboto Light"/>
              </a:rPr>
              <a:t>ing a member (for free!) so you can connect with others and share stories</a:t>
            </a:r>
            <a:endParaRPr sz="2100">
              <a:solidFill>
                <a:schemeClr val="dk1"/>
              </a:solidFill>
              <a:latin typeface="Roboto Light"/>
              <a:ea typeface="Roboto Light"/>
              <a:cs typeface="Roboto Light"/>
              <a:sym typeface="Roboto Light"/>
            </a:endParaRPr>
          </a:p>
        </p:txBody>
      </p:sp>
      <p:pic>
        <p:nvPicPr>
          <p:cNvPr id="1245" name="Google Shape;1245;p118"/>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246" name="Google Shape;1246;p118"/>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47" name="Google Shape;1247;p118"/>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pic>
        <p:nvPicPr>
          <p:cNvPr id="1248" name="Google Shape;1248;p118"/>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49" name="Google Shape;1249;p118">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pic>
        <p:nvPicPr>
          <p:cNvPr id="1250" name="Google Shape;1250;p118">
            <a:hlinkClick r:id="rId8"/>
          </p:cNvPr>
          <p:cNvPicPr preferRelativeResize="0"/>
          <p:nvPr/>
        </p:nvPicPr>
        <p:blipFill>
          <a:blip r:embed="rId9">
            <a:alphaModFix/>
          </a:blip>
          <a:stretch>
            <a:fillRect/>
          </a:stretch>
        </p:blipFill>
        <p:spPr>
          <a:xfrm>
            <a:off x="4759199" y="486150"/>
            <a:ext cx="3851400" cy="41711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19"/>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Attend </a:t>
            </a:r>
            <a:r>
              <a:rPr lang="en-GB" sz="2100">
                <a:solidFill>
                  <a:schemeClr val="dk1"/>
                </a:solidFill>
                <a:latin typeface="Roboto Light"/>
                <a:ea typeface="Roboto Light"/>
                <a:cs typeface="Roboto Light"/>
                <a:sym typeface="Roboto Light"/>
              </a:rPr>
              <a:t>a </a:t>
            </a:r>
            <a:r>
              <a:rPr i="1" lang="en-GB" sz="2100">
                <a:solidFill>
                  <a:schemeClr val="dk1"/>
                </a:solidFill>
                <a:latin typeface="Roboto Light"/>
                <a:ea typeface="Roboto Light"/>
                <a:cs typeface="Roboto Light"/>
                <a:sym typeface="Roboto Light"/>
              </a:rPr>
              <a:t>Communities: Let’s Get Started</a:t>
            </a:r>
            <a:r>
              <a:rPr lang="en-GB" sz="2100">
                <a:solidFill>
                  <a:schemeClr val="dk1"/>
                </a:solidFill>
                <a:latin typeface="Roboto Light"/>
                <a:ea typeface="Roboto Light"/>
                <a:cs typeface="Roboto Light"/>
                <a:sym typeface="Roboto Light"/>
              </a:rPr>
              <a:t> meet-up, where you can meet others who are interested in neighbourhood and place-based network organising with Doughnut Economics.</a:t>
            </a:r>
            <a:endParaRPr sz="2100">
              <a:solidFill>
                <a:schemeClr val="dk1"/>
              </a:solidFill>
              <a:latin typeface="Roboto Light"/>
              <a:ea typeface="Roboto Light"/>
              <a:cs typeface="Roboto Light"/>
              <a:sym typeface="Roboto Light"/>
            </a:endParaRPr>
          </a:p>
        </p:txBody>
      </p:sp>
      <p:pic>
        <p:nvPicPr>
          <p:cNvPr id="1256" name="Google Shape;1256;p119"/>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257" name="Google Shape;1257;p11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58" name="Google Shape;1258;p119"/>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1259" name="Google Shape;1259;p119"/>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90</a:t>
            </a:r>
            <a:r>
              <a:rPr b="1" lang="en-GB" sz="1700">
                <a:solidFill>
                  <a:schemeClr val="dk1"/>
                </a:solidFill>
                <a:latin typeface="Roboto"/>
                <a:ea typeface="Roboto"/>
                <a:cs typeface="Roboto"/>
                <a:sym typeface="Roboto"/>
              </a:rPr>
              <a:t> minutes</a:t>
            </a:r>
            <a:endParaRPr b="1" i="0" sz="1700" u="none" cap="none" strike="noStrike">
              <a:solidFill>
                <a:schemeClr val="dk1"/>
              </a:solidFill>
              <a:latin typeface="Roboto"/>
              <a:ea typeface="Roboto"/>
              <a:cs typeface="Roboto"/>
              <a:sym typeface="Roboto"/>
            </a:endParaRPr>
          </a:p>
        </p:txBody>
      </p:sp>
      <p:pic>
        <p:nvPicPr>
          <p:cNvPr id="1260" name="Google Shape;1260;p119"/>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61" name="Google Shape;1261;p119">
            <a:hlinkClick action="ppaction://hlinksldjump" r:id="rId6"/>
          </p:cNvPr>
          <p:cNvPicPr preferRelativeResize="0"/>
          <p:nvPr/>
        </p:nvPicPr>
        <p:blipFill rotWithShape="1">
          <a:blip r:embed="rId7">
            <a:alphaModFix/>
          </a:blip>
          <a:srcRect b="0" l="0" r="0" t="0"/>
          <a:stretch/>
        </p:blipFill>
        <p:spPr>
          <a:xfrm>
            <a:off x="152400" y="4572000"/>
            <a:ext cx="918106" cy="497808"/>
          </a:xfrm>
          <a:prstGeom prst="rect">
            <a:avLst/>
          </a:prstGeom>
          <a:noFill/>
          <a:ln>
            <a:noFill/>
          </a:ln>
        </p:spPr>
      </p:pic>
      <p:pic>
        <p:nvPicPr>
          <p:cNvPr id="1262" name="Google Shape;1262;p119">
            <a:hlinkClick r:id="rId8"/>
          </p:cNvPr>
          <p:cNvPicPr preferRelativeResize="0"/>
          <p:nvPr/>
        </p:nvPicPr>
        <p:blipFill>
          <a:blip r:embed="rId9">
            <a:alphaModFix/>
          </a:blip>
          <a:stretch>
            <a:fillRect/>
          </a:stretch>
        </p:blipFill>
        <p:spPr>
          <a:xfrm>
            <a:off x="4759200" y="486150"/>
            <a:ext cx="3851400" cy="41711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pic>
        <p:nvPicPr>
          <p:cNvPr id="1267" name="Google Shape;1267;p120">
            <a:hlinkClick r:id="rId3"/>
          </p:cNvPr>
          <p:cNvPicPr preferRelativeResize="0"/>
          <p:nvPr/>
        </p:nvPicPr>
        <p:blipFill>
          <a:blip r:embed="rId4">
            <a:alphaModFix/>
          </a:blip>
          <a:stretch>
            <a:fillRect/>
          </a:stretch>
        </p:blipFill>
        <p:spPr>
          <a:xfrm>
            <a:off x="4759200" y="486150"/>
            <a:ext cx="3851400" cy="4171167"/>
          </a:xfrm>
          <a:prstGeom prst="rect">
            <a:avLst/>
          </a:prstGeom>
          <a:noFill/>
          <a:ln>
            <a:noFill/>
          </a:ln>
          <a:effectLst>
            <a:outerShdw blurRad="57150" rotWithShape="0" algn="bl" dir="5400000" dist="19050">
              <a:srgbClr val="000000">
                <a:alpha val="50000"/>
              </a:srgbClr>
            </a:outerShdw>
          </a:effectLst>
        </p:spPr>
      </p:pic>
      <p:sp>
        <p:nvSpPr>
          <p:cNvPr id="1268" name="Google Shape;1268;p120"/>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DEAL’s Cities &amp; Regions theme homepage and learn about the 9 pathways municipalities and local governments are taking to put Doughnut Economics into practice at the city and </a:t>
            </a:r>
            <a:r>
              <a:rPr lang="en-GB" sz="2100">
                <a:solidFill>
                  <a:schemeClr val="dk1"/>
                </a:solidFill>
                <a:latin typeface="Roboto Light"/>
                <a:ea typeface="Roboto Light"/>
                <a:cs typeface="Roboto Light"/>
                <a:sym typeface="Roboto Light"/>
              </a:rPr>
              <a:t>regional scale.</a:t>
            </a:r>
            <a:endParaRPr sz="2100">
              <a:solidFill>
                <a:schemeClr val="dk1"/>
              </a:solidFill>
              <a:latin typeface="Roboto Light"/>
              <a:ea typeface="Roboto Light"/>
              <a:cs typeface="Roboto Light"/>
              <a:sym typeface="Roboto Light"/>
            </a:endParaRPr>
          </a:p>
        </p:txBody>
      </p:sp>
      <p:pic>
        <p:nvPicPr>
          <p:cNvPr id="1269" name="Google Shape;1269;p120"/>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1270" name="Google Shape;1270;p120"/>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71" name="Google Shape;1271;p120"/>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1272" name="Google Shape;1272;p120"/>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1273" name="Google Shape;1273;p120"/>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74" name="Google Shape;1274;p120">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pic>
        <p:nvPicPr>
          <p:cNvPr id="1279" name="Google Shape;1279;p121">
            <a:hlinkClick r:id="rId3"/>
          </p:cNvPr>
          <p:cNvPicPr preferRelativeResize="0"/>
          <p:nvPr/>
        </p:nvPicPr>
        <p:blipFill>
          <a:blip r:embed="rId4">
            <a:alphaModFix/>
          </a:blip>
          <a:stretch>
            <a:fillRect/>
          </a:stretch>
        </p:blipFill>
        <p:spPr>
          <a:xfrm>
            <a:off x="4759198" y="486150"/>
            <a:ext cx="3851400" cy="4171172"/>
          </a:xfrm>
          <a:prstGeom prst="rect">
            <a:avLst/>
          </a:prstGeom>
          <a:noFill/>
          <a:ln>
            <a:noFill/>
          </a:ln>
          <a:effectLst>
            <a:outerShdw blurRad="57150" rotWithShape="0" algn="bl" dir="5400000" dist="19050">
              <a:srgbClr val="000000">
                <a:alpha val="50000"/>
              </a:srgbClr>
            </a:outerShdw>
          </a:effectLst>
        </p:spPr>
      </p:pic>
      <p:sp>
        <p:nvSpPr>
          <p:cNvPr id="1280" name="Google Shape;1280;p121"/>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DEAL’s Business &amp; Enterprise theme homepage and learn about the five </a:t>
            </a:r>
            <a:r>
              <a:rPr lang="en-GB" sz="2100">
                <a:solidFill>
                  <a:schemeClr val="dk1"/>
                </a:solidFill>
                <a:latin typeface="Roboto Light"/>
                <a:ea typeface="Roboto Light"/>
                <a:cs typeface="Roboto Light"/>
                <a:sym typeface="Roboto Light"/>
              </a:rPr>
              <a:t>design</a:t>
            </a:r>
            <a:r>
              <a:rPr lang="en-GB" sz="2100">
                <a:solidFill>
                  <a:schemeClr val="dk1"/>
                </a:solidFill>
                <a:latin typeface="Roboto Light"/>
                <a:ea typeface="Roboto Light"/>
                <a:cs typeface="Roboto Light"/>
                <a:sym typeface="Roboto Light"/>
              </a:rPr>
              <a:t> layers of Enterprise Design within </a:t>
            </a:r>
            <a:r>
              <a:rPr i="1" lang="en-GB" sz="2100">
                <a:solidFill>
                  <a:schemeClr val="dk1"/>
                </a:solidFill>
                <a:latin typeface="Roboto Light"/>
                <a:ea typeface="Roboto Light"/>
                <a:cs typeface="Roboto Light"/>
                <a:sym typeface="Roboto Light"/>
              </a:rPr>
              <a:t>Doughnut Design for Business</a:t>
            </a:r>
            <a:r>
              <a:rPr lang="en-GB" sz="2100">
                <a:solidFill>
                  <a:schemeClr val="dk1"/>
                </a:solidFill>
                <a:latin typeface="Roboto Light"/>
                <a:ea typeface="Roboto Light"/>
                <a:cs typeface="Roboto Light"/>
                <a:sym typeface="Roboto Light"/>
              </a:rPr>
              <a:t>.</a:t>
            </a:r>
            <a:endParaRPr sz="2100">
              <a:solidFill>
                <a:schemeClr val="dk1"/>
              </a:solidFill>
              <a:latin typeface="Roboto Light"/>
              <a:ea typeface="Roboto Light"/>
              <a:cs typeface="Roboto Light"/>
              <a:sym typeface="Roboto Light"/>
            </a:endParaRPr>
          </a:p>
        </p:txBody>
      </p:sp>
      <p:pic>
        <p:nvPicPr>
          <p:cNvPr id="1281" name="Google Shape;1281;p121"/>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1282" name="Google Shape;1282;p121"/>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83" name="Google Shape;1283;p121"/>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1284" name="Google Shape;1284;p121"/>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1285" name="Google Shape;1285;p121"/>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86" name="Google Shape;1286;p121">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pic>
        <p:nvPicPr>
          <p:cNvPr id="1291" name="Google Shape;1291;p122">
            <a:hlinkClick r:id="rId3"/>
          </p:cNvPr>
          <p:cNvPicPr preferRelativeResize="0"/>
          <p:nvPr/>
        </p:nvPicPr>
        <p:blipFill>
          <a:blip r:embed="rId4">
            <a:alphaModFix/>
          </a:blip>
          <a:stretch>
            <a:fillRect/>
          </a:stretch>
        </p:blipFill>
        <p:spPr>
          <a:xfrm>
            <a:off x="4759200" y="486150"/>
            <a:ext cx="3851400" cy="4171172"/>
          </a:xfrm>
          <a:prstGeom prst="rect">
            <a:avLst/>
          </a:prstGeom>
          <a:noFill/>
          <a:ln>
            <a:noFill/>
          </a:ln>
          <a:effectLst>
            <a:outerShdw blurRad="57150" rotWithShape="0" algn="bl" dir="5400000" dist="19050">
              <a:srgbClr val="000000">
                <a:alpha val="50000"/>
              </a:srgbClr>
            </a:outerShdw>
          </a:effectLst>
        </p:spPr>
      </p:pic>
      <p:sp>
        <p:nvSpPr>
          <p:cNvPr id="1292" name="Google Shape;1292;p122"/>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DEAL’s Schools &amp; Education theme homepage and learn how students and educators are bringing Doughnut Economics into the classroom and other </a:t>
            </a:r>
            <a:r>
              <a:rPr lang="en-GB" sz="2100">
                <a:solidFill>
                  <a:schemeClr val="dk1"/>
                </a:solidFill>
                <a:latin typeface="Roboto Light"/>
                <a:ea typeface="Roboto Light"/>
                <a:cs typeface="Roboto Light"/>
                <a:sym typeface="Roboto Light"/>
              </a:rPr>
              <a:t>places</a:t>
            </a:r>
            <a:r>
              <a:rPr lang="en-GB" sz="2100">
                <a:solidFill>
                  <a:schemeClr val="dk1"/>
                </a:solidFill>
                <a:latin typeface="Roboto Light"/>
                <a:ea typeface="Roboto Light"/>
                <a:cs typeface="Roboto Light"/>
                <a:sym typeface="Roboto Light"/>
              </a:rPr>
              <a:t> of learning.</a:t>
            </a:r>
            <a:endParaRPr sz="2100">
              <a:solidFill>
                <a:schemeClr val="dk1"/>
              </a:solidFill>
              <a:latin typeface="Roboto Light"/>
              <a:ea typeface="Roboto Light"/>
              <a:cs typeface="Roboto Light"/>
              <a:sym typeface="Roboto Light"/>
            </a:endParaRPr>
          </a:p>
        </p:txBody>
      </p:sp>
      <p:pic>
        <p:nvPicPr>
          <p:cNvPr id="1293" name="Google Shape;1293;p122"/>
          <p:cNvPicPr preferRelativeResize="0"/>
          <p:nvPr/>
        </p:nvPicPr>
        <p:blipFill>
          <a:blip r:embed="rId5">
            <a:alphaModFix/>
          </a:blip>
          <a:stretch>
            <a:fillRect/>
          </a:stretch>
        </p:blipFill>
        <p:spPr>
          <a:xfrm>
            <a:off x="533400" y="432252"/>
            <a:ext cx="441125" cy="410675"/>
          </a:xfrm>
          <a:prstGeom prst="rect">
            <a:avLst/>
          </a:prstGeom>
          <a:noFill/>
          <a:ln>
            <a:noFill/>
          </a:ln>
        </p:spPr>
      </p:pic>
      <p:sp>
        <p:nvSpPr>
          <p:cNvPr id="1294" name="Google Shape;1294;p122"/>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295" name="Google Shape;1295;p122"/>
          <p:cNvPicPr preferRelativeResize="0"/>
          <p:nvPr/>
        </p:nvPicPr>
        <p:blipFill rotWithShape="1">
          <a:blip r:embed="rId6">
            <a:alphaModFix/>
          </a:blip>
          <a:srcRect b="0" l="0" r="0" t="0"/>
          <a:stretch/>
        </p:blipFill>
        <p:spPr>
          <a:xfrm>
            <a:off x="3793683" y="437979"/>
            <a:ext cx="420900" cy="420900"/>
          </a:xfrm>
          <a:prstGeom prst="rect">
            <a:avLst/>
          </a:prstGeom>
          <a:noFill/>
          <a:ln>
            <a:noFill/>
          </a:ln>
        </p:spPr>
      </p:pic>
      <p:sp>
        <p:nvSpPr>
          <p:cNvPr id="1296" name="Google Shape;1296;p122"/>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1297" name="Google Shape;1297;p122"/>
          <p:cNvPicPr preferRelativeResize="0"/>
          <p:nvPr/>
        </p:nvPicPr>
        <p:blipFill>
          <a:blip r:embed="rId7">
            <a:alphaModFix/>
          </a:blip>
          <a:stretch>
            <a:fillRect/>
          </a:stretch>
        </p:blipFill>
        <p:spPr>
          <a:xfrm>
            <a:off x="3283200" y="457200"/>
            <a:ext cx="374400" cy="374400"/>
          </a:xfrm>
          <a:prstGeom prst="rect">
            <a:avLst/>
          </a:prstGeom>
          <a:noFill/>
          <a:ln>
            <a:noFill/>
          </a:ln>
        </p:spPr>
      </p:pic>
      <p:pic>
        <p:nvPicPr>
          <p:cNvPr descr="A picture containing icon&#10;&#10;Description automatically generated" id="1298" name="Google Shape;1298;p122">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23"/>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DEAL’s Research and Academia theme homepage and learn how students and academics are deepening and furthering the scholarship of Doughnut </a:t>
            </a:r>
            <a:r>
              <a:rPr lang="en-GB" sz="2100">
                <a:solidFill>
                  <a:schemeClr val="dk1"/>
                </a:solidFill>
                <a:latin typeface="Roboto Light"/>
                <a:ea typeface="Roboto Light"/>
                <a:cs typeface="Roboto Light"/>
                <a:sym typeface="Roboto Light"/>
              </a:rPr>
              <a:t>Economics, both in theory and in practice.</a:t>
            </a:r>
            <a:endParaRPr sz="2100">
              <a:solidFill>
                <a:schemeClr val="dk1"/>
              </a:solidFill>
              <a:latin typeface="Roboto Light"/>
              <a:ea typeface="Roboto Light"/>
              <a:cs typeface="Roboto Light"/>
              <a:sym typeface="Roboto Light"/>
            </a:endParaRPr>
          </a:p>
        </p:txBody>
      </p:sp>
      <p:pic>
        <p:nvPicPr>
          <p:cNvPr id="1304" name="Google Shape;1304;p123"/>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305" name="Google Shape;1305;p123"/>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306" name="Google Shape;1306;p123"/>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1307" name="Google Shape;1307;p123"/>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1308" name="Google Shape;1308;p123"/>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id="1309" name="Google Shape;1309;p123">
            <a:hlinkClick r:id="rId6"/>
          </p:cNvPr>
          <p:cNvPicPr preferRelativeResize="0"/>
          <p:nvPr/>
        </p:nvPicPr>
        <p:blipFill>
          <a:blip r:embed="rId7">
            <a:alphaModFix/>
          </a:blip>
          <a:stretch>
            <a:fillRect/>
          </a:stretch>
        </p:blipFill>
        <p:spPr>
          <a:xfrm>
            <a:off x="4759201" y="486150"/>
            <a:ext cx="3851400" cy="4171151"/>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310" name="Google Shape;1310;p123">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24"/>
          <p:cNvSpPr txBox="1"/>
          <p:nvPr/>
        </p:nvSpPr>
        <p:spPr>
          <a:xfrm>
            <a:off x="533400" y="1219200"/>
            <a:ext cx="3429000" cy="32004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SzPts val="2100"/>
              <a:buFont typeface="Arial"/>
              <a:buNone/>
            </a:pPr>
            <a:r>
              <a:rPr b="1" lang="en-GB" sz="2100">
                <a:solidFill>
                  <a:schemeClr val="dk1"/>
                </a:solidFill>
                <a:latin typeface="Roboto"/>
                <a:ea typeface="Roboto"/>
                <a:cs typeface="Roboto"/>
                <a:sym typeface="Roboto"/>
              </a:rPr>
              <a:t>Read </a:t>
            </a:r>
            <a:r>
              <a:rPr lang="en-GB" sz="2100">
                <a:solidFill>
                  <a:schemeClr val="dk1"/>
                </a:solidFill>
                <a:latin typeface="Roboto Light"/>
                <a:ea typeface="Roboto Light"/>
                <a:cs typeface="Roboto Light"/>
                <a:sym typeface="Roboto Light"/>
              </a:rPr>
              <a:t>DEAL’s Government &amp; Policy theme homepage and learn how DEAL is engaging with national governments and international institutions to r</a:t>
            </a:r>
            <a:r>
              <a:rPr lang="en-GB" sz="2100">
                <a:solidFill>
                  <a:schemeClr val="dk1"/>
                </a:solidFill>
                <a:latin typeface="Roboto Light"/>
                <a:ea typeface="Roboto Light"/>
                <a:cs typeface="Roboto Light"/>
                <a:sym typeface="Roboto Light"/>
              </a:rPr>
              <a:t>eframing economic narratives and influence strategic policy.</a:t>
            </a:r>
            <a:endParaRPr sz="2100">
              <a:solidFill>
                <a:schemeClr val="dk1"/>
              </a:solidFill>
              <a:latin typeface="Roboto Light"/>
              <a:ea typeface="Roboto Light"/>
              <a:cs typeface="Roboto Light"/>
              <a:sym typeface="Roboto Light"/>
            </a:endParaRPr>
          </a:p>
        </p:txBody>
      </p:sp>
      <p:pic>
        <p:nvPicPr>
          <p:cNvPr id="1316" name="Google Shape;1316;p124"/>
          <p:cNvPicPr preferRelativeResize="0"/>
          <p:nvPr/>
        </p:nvPicPr>
        <p:blipFill>
          <a:blip r:embed="rId3">
            <a:alphaModFix/>
          </a:blip>
          <a:stretch>
            <a:fillRect/>
          </a:stretch>
        </p:blipFill>
        <p:spPr>
          <a:xfrm>
            <a:off x="533400" y="432252"/>
            <a:ext cx="441125" cy="410675"/>
          </a:xfrm>
          <a:prstGeom prst="rect">
            <a:avLst/>
          </a:prstGeom>
          <a:noFill/>
          <a:ln>
            <a:noFill/>
          </a:ln>
        </p:spPr>
      </p:pic>
      <p:sp>
        <p:nvSpPr>
          <p:cNvPr id="1317" name="Google Shape;1317;p124"/>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GB" sz="900">
                <a:latin typeface="Roboto"/>
                <a:ea typeface="Roboto"/>
                <a:cs typeface="Roboto"/>
                <a:sym typeface="Roboto"/>
              </a:rPr>
              <a:t>‹#›</a:t>
            </a:fld>
            <a:endParaRPr b="1" sz="900">
              <a:latin typeface="Roboto"/>
              <a:ea typeface="Roboto"/>
              <a:cs typeface="Roboto"/>
              <a:sym typeface="Roboto"/>
            </a:endParaRPr>
          </a:p>
        </p:txBody>
      </p:sp>
      <p:pic>
        <p:nvPicPr>
          <p:cNvPr id="1318" name="Google Shape;1318;p124"/>
          <p:cNvPicPr preferRelativeResize="0"/>
          <p:nvPr/>
        </p:nvPicPr>
        <p:blipFill rotWithShape="1">
          <a:blip r:embed="rId4">
            <a:alphaModFix/>
          </a:blip>
          <a:srcRect b="0" l="0" r="0" t="0"/>
          <a:stretch/>
        </p:blipFill>
        <p:spPr>
          <a:xfrm>
            <a:off x="3793683" y="437979"/>
            <a:ext cx="420900" cy="420900"/>
          </a:xfrm>
          <a:prstGeom prst="rect">
            <a:avLst/>
          </a:prstGeom>
          <a:noFill/>
          <a:ln>
            <a:noFill/>
          </a:ln>
        </p:spPr>
      </p:pic>
      <p:sp>
        <p:nvSpPr>
          <p:cNvPr id="1319" name="Google Shape;1319;p124"/>
          <p:cNvSpPr txBox="1"/>
          <p:nvPr/>
        </p:nvSpPr>
        <p:spPr>
          <a:xfrm>
            <a:off x="1905000" y="457200"/>
            <a:ext cx="1295400" cy="381000"/>
          </a:xfrm>
          <a:prstGeom prst="rect">
            <a:avLst/>
          </a:prstGeom>
          <a:noFill/>
          <a:ln>
            <a:noFill/>
          </a:ln>
        </p:spPr>
        <p:txBody>
          <a:bodyPr anchorCtr="0" anchor="ctr" bIns="0" lIns="0" spcFirstLastPara="1" rIns="0" wrap="square" tIns="0">
            <a:noAutofit/>
          </a:bodyPr>
          <a:lstStyle/>
          <a:p>
            <a:pPr indent="0" lvl="0" marL="0" marR="0" rtl="0" algn="r">
              <a:lnSpc>
                <a:spcPct val="114285"/>
              </a:lnSpc>
              <a:spcBef>
                <a:spcPts val="0"/>
              </a:spcBef>
              <a:spcAft>
                <a:spcPts val="0"/>
              </a:spcAft>
              <a:buClr>
                <a:srgbClr val="000000"/>
              </a:buClr>
              <a:buSzPts val="2100"/>
              <a:buFont typeface="Arial"/>
              <a:buNone/>
            </a:pPr>
            <a:r>
              <a:rPr b="1" lang="en-GB" sz="1700">
                <a:solidFill>
                  <a:schemeClr val="dk1"/>
                </a:solidFill>
                <a:latin typeface="Roboto"/>
                <a:ea typeface="Roboto"/>
                <a:cs typeface="Roboto"/>
                <a:sym typeface="Roboto"/>
              </a:rPr>
              <a:t>15 minutes</a:t>
            </a:r>
            <a:endParaRPr b="1" i="0" sz="1700" u="none" cap="none" strike="noStrike">
              <a:solidFill>
                <a:schemeClr val="dk1"/>
              </a:solidFill>
              <a:latin typeface="Roboto"/>
              <a:ea typeface="Roboto"/>
              <a:cs typeface="Roboto"/>
              <a:sym typeface="Roboto"/>
            </a:endParaRPr>
          </a:p>
        </p:txBody>
      </p:sp>
      <p:pic>
        <p:nvPicPr>
          <p:cNvPr id="1320" name="Google Shape;1320;p124"/>
          <p:cNvPicPr preferRelativeResize="0"/>
          <p:nvPr/>
        </p:nvPicPr>
        <p:blipFill>
          <a:blip r:embed="rId5">
            <a:alphaModFix/>
          </a:blip>
          <a:stretch>
            <a:fillRect/>
          </a:stretch>
        </p:blipFill>
        <p:spPr>
          <a:xfrm>
            <a:off x="3283200" y="457200"/>
            <a:ext cx="374400" cy="374400"/>
          </a:xfrm>
          <a:prstGeom prst="rect">
            <a:avLst/>
          </a:prstGeom>
          <a:noFill/>
          <a:ln>
            <a:noFill/>
          </a:ln>
        </p:spPr>
      </p:pic>
      <p:pic>
        <p:nvPicPr>
          <p:cNvPr id="1321" name="Google Shape;1321;p124">
            <a:hlinkClick r:id="rId6"/>
          </p:cNvPr>
          <p:cNvPicPr preferRelativeResize="0"/>
          <p:nvPr/>
        </p:nvPicPr>
        <p:blipFill>
          <a:blip r:embed="rId7">
            <a:alphaModFix/>
          </a:blip>
          <a:stretch>
            <a:fillRect/>
          </a:stretch>
        </p:blipFill>
        <p:spPr>
          <a:xfrm>
            <a:off x="4759199" y="486150"/>
            <a:ext cx="3851400" cy="4171172"/>
          </a:xfrm>
          <a:prstGeom prst="rect">
            <a:avLst/>
          </a:prstGeom>
          <a:noFill/>
          <a:ln>
            <a:noFill/>
          </a:ln>
          <a:effectLst>
            <a:outerShdw blurRad="57150" rotWithShape="0" algn="bl" dir="5400000" dist="19050">
              <a:srgbClr val="000000">
                <a:alpha val="50000"/>
              </a:srgbClr>
            </a:outerShdw>
          </a:effectLst>
        </p:spPr>
      </p:pic>
      <p:pic>
        <p:nvPicPr>
          <p:cNvPr descr="A picture containing icon&#10;&#10;Description automatically generated" id="1322" name="Google Shape;1322;p124">
            <a:hlinkClick action="ppaction://hlinksldjump" r:id="rId8"/>
          </p:cNvPr>
          <p:cNvPicPr preferRelativeResize="0"/>
          <p:nvPr/>
        </p:nvPicPr>
        <p:blipFill rotWithShape="1">
          <a:blip r:embed="rId9">
            <a:alphaModFix/>
          </a:blip>
          <a:srcRect b="0" l="0" r="0" t="0"/>
          <a:stretch/>
        </p:blipFill>
        <p:spPr>
          <a:xfrm>
            <a:off x="152400" y="4572000"/>
            <a:ext cx="918106" cy="49780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27" name="Shape 1327"/>
        <p:cNvGrpSpPr/>
        <p:nvPr/>
      </p:nvGrpSpPr>
      <p:grpSpPr>
        <a:xfrm>
          <a:off x="0" y="0"/>
          <a:ext cx="0" cy="0"/>
          <a:chOff x="0" y="0"/>
          <a:chExt cx="0" cy="0"/>
        </a:xfrm>
      </p:grpSpPr>
      <p:sp>
        <p:nvSpPr>
          <p:cNvPr id="1328" name="Google Shape;1328;p125"/>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700"/>
              </a:spcAft>
              <a:buClr>
                <a:schemeClr val="dk1"/>
              </a:buClr>
              <a:buSzPts val="1100"/>
              <a:buFont typeface="Arial"/>
              <a:buNone/>
            </a:pPr>
            <a:r>
              <a:rPr i="1" lang="en-GB" sz="6000">
                <a:solidFill>
                  <a:schemeClr val="lt1"/>
                </a:solidFill>
                <a:latin typeface="Playfair Display Medium"/>
                <a:ea typeface="Playfair Display Medium"/>
                <a:cs typeface="Playfair Display Medium"/>
                <a:sym typeface="Playfair Display Medium"/>
              </a:rPr>
              <a:t>3</a:t>
            </a:r>
            <a:r>
              <a:rPr lang="en-GB" sz="5000">
                <a:solidFill>
                  <a:schemeClr val="lt1"/>
                </a:solidFill>
                <a:latin typeface="Playfair Display Medium"/>
                <a:ea typeface="Playfair Display Medium"/>
                <a:cs typeface="Playfair Display Medium"/>
                <a:sym typeface="Playfair Display Medium"/>
              </a:rPr>
              <a:t> </a:t>
            </a:r>
            <a:r>
              <a:rPr lang="en-GB" sz="5000">
                <a:solidFill>
                  <a:schemeClr val="dk1"/>
                </a:solidFill>
                <a:latin typeface="Playfair Display Medium"/>
                <a:ea typeface="Playfair Display Medium"/>
                <a:cs typeface="Playfair Display Medium"/>
                <a:sym typeface="Playfair Display Medium"/>
              </a:rPr>
              <a:t>How can I ask other questions, find out more, or contribute a story?</a:t>
            </a:r>
            <a:endParaRPr sz="5000">
              <a:solidFill>
                <a:schemeClr val="dk1"/>
              </a:solidFill>
              <a:latin typeface="Playfair Display Medium"/>
              <a:ea typeface="Playfair Display Medium"/>
              <a:cs typeface="Playfair Display Medium"/>
              <a:sym typeface="Playfair Display Medium"/>
            </a:endParaRPr>
          </a:p>
        </p:txBody>
      </p:sp>
      <p:pic>
        <p:nvPicPr>
          <p:cNvPr id="1329" name="Google Shape;1329;p125">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9058"/>
        </a:solidFill>
      </p:bgPr>
    </p:bg>
    <p:spTree>
      <p:nvGrpSpPr>
        <p:cNvPr id="1334" name="Shape 1334"/>
        <p:cNvGrpSpPr/>
        <p:nvPr/>
      </p:nvGrpSpPr>
      <p:grpSpPr>
        <a:xfrm>
          <a:off x="0" y="0"/>
          <a:ext cx="0" cy="0"/>
          <a:chOff x="0" y="0"/>
          <a:chExt cx="0" cy="0"/>
        </a:xfrm>
      </p:grpSpPr>
      <p:sp>
        <p:nvSpPr>
          <p:cNvPr id="1335" name="Google Shape;1335;p126"/>
          <p:cNvSpPr txBox="1"/>
          <p:nvPr/>
        </p:nvSpPr>
        <p:spPr>
          <a:xfrm>
            <a:off x="1219200" y="838200"/>
            <a:ext cx="6696000" cy="358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We hope you’ve enjoyed reading through </a:t>
            </a:r>
            <a:r>
              <a:rPr i="1" lang="en-GB" sz="3000">
                <a:solidFill>
                  <a:schemeClr val="dk1"/>
                </a:solidFill>
                <a:latin typeface="Playfair Display"/>
                <a:ea typeface="Playfair Display"/>
                <a:cs typeface="Playfair Display"/>
                <a:sym typeface="Playfair Display"/>
              </a:rPr>
              <a:t>Communities: Let’s Get Started</a:t>
            </a:r>
            <a:r>
              <a:rPr lang="en-GB" sz="3000">
                <a:solidFill>
                  <a:schemeClr val="dk1"/>
                </a:solidFill>
                <a:latin typeface="Playfair Display"/>
                <a:ea typeface="Playfair Display"/>
                <a:cs typeface="Playfair Display"/>
                <a:sym typeface="Playfair Display"/>
              </a:rPr>
              <a:t>.</a:t>
            </a:r>
            <a:endParaRPr sz="3000">
              <a:solidFill>
                <a:schemeClr val="dk1"/>
              </a:solidFill>
              <a:latin typeface="Playfair Display"/>
              <a:ea typeface="Playfair Display"/>
              <a:cs typeface="Playfair Display"/>
              <a:sym typeface="Playfair Display"/>
            </a:endParaRPr>
          </a:p>
          <a:p>
            <a:pPr indent="0" lvl="0" marL="0" rtl="0" algn="l">
              <a:lnSpc>
                <a:spcPct val="115000"/>
              </a:lnSpc>
              <a:spcBef>
                <a:spcPts val="700"/>
              </a:spcBef>
              <a:spcAft>
                <a:spcPts val="700"/>
              </a:spcAft>
              <a:buClr>
                <a:schemeClr val="dk1"/>
              </a:buClr>
              <a:buSzPts val="1100"/>
              <a:buFont typeface="Arial"/>
              <a:buNone/>
            </a:pPr>
            <a:r>
              <a:rPr lang="en-GB" sz="3000">
                <a:solidFill>
                  <a:schemeClr val="dk1"/>
                </a:solidFill>
                <a:latin typeface="Playfair Display"/>
                <a:ea typeface="Playfair Display"/>
                <a:cs typeface="Playfair Display"/>
                <a:sym typeface="Playfair Display"/>
              </a:rPr>
              <a:t>In this final part, you can find out how to share your own story, or contact the DEAL team, or see </a:t>
            </a:r>
            <a:r>
              <a:rPr i="1" lang="en-GB" sz="3000">
                <a:solidFill>
                  <a:schemeClr val="dk1"/>
                </a:solidFill>
                <a:latin typeface="Playfair Display"/>
                <a:ea typeface="Playfair Display"/>
                <a:cs typeface="Playfair Display"/>
                <a:sym typeface="Playfair Display"/>
              </a:rPr>
              <a:t>even more</a:t>
            </a:r>
            <a:r>
              <a:rPr lang="en-GB" sz="3000">
                <a:solidFill>
                  <a:schemeClr val="dk1"/>
                </a:solidFill>
                <a:latin typeface="Playfair Display"/>
                <a:ea typeface="Playfair Display"/>
                <a:cs typeface="Playfair Display"/>
                <a:sym typeface="Playfair Display"/>
              </a:rPr>
              <a:t> stories on the DEAL platform!</a:t>
            </a:r>
            <a:endParaRPr sz="3000">
              <a:solidFill>
                <a:schemeClr val="dk1"/>
              </a:solidFill>
              <a:latin typeface="Playfair Display"/>
              <a:ea typeface="Playfair Display"/>
              <a:cs typeface="Playfair Display"/>
              <a:sym typeface="Playfair Display"/>
            </a:endParaRPr>
          </a:p>
        </p:txBody>
      </p:sp>
      <p:pic>
        <p:nvPicPr>
          <p:cNvPr id="1336" name="Google Shape;1336;p126">
            <a:hlinkClick action="ppaction://hlinksldjump" r:id="rId3"/>
          </p:cNvPr>
          <p:cNvPicPr preferRelativeResize="0"/>
          <p:nvPr/>
        </p:nvPicPr>
        <p:blipFill>
          <a:blip r:embed="rId4">
            <a:alphaModFix/>
          </a:blip>
          <a:stretch>
            <a:fillRect/>
          </a:stretch>
        </p:blipFill>
        <p:spPr>
          <a:xfrm>
            <a:off x="146987" y="4572000"/>
            <a:ext cx="919813" cy="498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