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21" r:id="rId4"/>
  </p:sldMasterIdLst>
  <p:notesMasterIdLst>
    <p:notesMasterId r:id="rId23"/>
  </p:notesMasterIdLst>
  <p:handoutMasterIdLst>
    <p:handoutMasterId r:id="rId24"/>
  </p:handoutMasterIdLst>
  <p:sldIdLst>
    <p:sldId id="2606" r:id="rId5"/>
    <p:sldId id="2607" r:id="rId6"/>
    <p:sldId id="2507" r:id="rId7"/>
    <p:sldId id="2596" r:id="rId8"/>
    <p:sldId id="2595" r:id="rId9"/>
    <p:sldId id="2509" r:id="rId10"/>
    <p:sldId id="2602" r:id="rId11"/>
    <p:sldId id="2521" r:id="rId12"/>
    <p:sldId id="2543" r:id="rId13"/>
    <p:sldId id="2547" r:id="rId14"/>
    <p:sldId id="2545" r:id="rId15"/>
    <p:sldId id="2546" r:id="rId16"/>
    <p:sldId id="2597" r:id="rId17"/>
    <p:sldId id="2589" r:id="rId18"/>
    <p:sldId id="2590" r:id="rId19"/>
    <p:sldId id="2591" r:id="rId20"/>
    <p:sldId id="2593" r:id="rId21"/>
    <p:sldId id="2592" r:id="rId22"/>
  </p:sldIdLst>
  <p:sldSz cx="9144000" cy="5143500" type="screen16x9"/>
  <p:notesSz cx="6807200" cy="9939338"/>
  <p:custDataLst>
    <p:tags r:id="rId25"/>
  </p:custDataLst>
  <p:defaultTextStyle>
    <a:defPPr>
      <a:defRPr lang="ja-JP"/>
    </a:defPPr>
    <a:lvl1pPr marL="0" algn="l" defTabSz="914355" rtl="0" eaLnBrk="1" latinLnBrk="0" hangingPunct="1">
      <a:defRPr kumimoji="1" sz="1800" kern="1200">
        <a:solidFill>
          <a:schemeClr val="tx1"/>
        </a:solidFill>
        <a:latin typeface="+mn-lt"/>
        <a:ea typeface="+mn-ea"/>
        <a:cs typeface="+mn-cs"/>
      </a:defRPr>
    </a:lvl1pPr>
    <a:lvl2pPr marL="457178" algn="l" defTabSz="914355" rtl="0" eaLnBrk="1" latinLnBrk="0" hangingPunct="1">
      <a:defRPr kumimoji="1" sz="1800" kern="1200">
        <a:solidFill>
          <a:schemeClr val="tx1"/>
        </a:solidFill>
        <a:latin typeface="+mn-lt"/>
        <a:ea typeface="+mn-ea"/>
        <a:cs typeface="+mn-cs"/>
      </a:defRPr>
    </a:lvl2pPr>
    <a:lvl3pPr marL="914355" algn="l" defTabSz="914355" rtl="0" eaLnBrk="1" latinLnBrk="0" hangingPunct="1">
      <a:defRPr kumimoji="1" sz="1800" kern="1200">
        <a:solidFill>
          <a:schemeClr val="tx1"/>
        </a:solidFill>
        <a:latin typeface="+mn-lt"/>
        <a:ea typeface="+mn-ea"/>
        <a:cs typeface="+mn-cs"/>
      </a:defRPr>
    </a:lvl3pPr>
    <a:lvl4pPr marL="1371532" algn="l" defTabSz="914355" rtl="0" eaLnBrk="1" latinLnBrk="0" hangingPunct="1">
      <a:defRPr kumimoji="1" sz="1800" kern="1200">
        <a:solidFill>
          <a:schemeClr val="tx1"/>
        </a:solidFill>
        <a:latin typeface="+mn-lt"/>
        <a:ea typeface="+mn-ea"/>
        <a:cs typeface="+mn-cs"/>
      </a:defRPr>
    </a:lvl4pPr>
    <a:lvl5pPr marL="1828709" algn="l" defTabSz="914355" rtl="0" eaLnBrk="1" latinLnBrk="0" hangingPunct="1">
      <a:defRPr kumimoji="1" sz="1800" kern="1200">
        <a:solidFill>
          <a:schemeClr val="tx1"/>
        </a:solidFill>
        <a:latin typeface="+mn-lt"/>
        <a:ea typeface="+mn-ea"/>
        <a:cs typeface="+mn-cs"/>
      </a:defRPr>
    </a:lvl5pPr>
    <a:lvl6pPr marL="2285886" algn="l" defTabSz="914355" rtl="0" eaLnBrk="1" latinLnBrk="0" hangingPunct="1">
      <a:defRPr kumimoji="1" sz="1800" kern="1200">
        <a:solidFill>
          <a:schemeClr val="tx1"/>
        </a:solidFill>
        <a:latin typeface="+mn-lt"/>
        <a:ea typeface="+mn-ea"/>
        <a:cs typeface="+mn-cs"/>
      </a:defRPr>
    </a:lvl6pPr>
    <a:lvl7pPr marL="2743064" algn="l" defTabSz="914355" rtl="0" eaLnBrk="1" latinLnBrk="0" hangingPunct="1">
      <a:defRPr kumimoji="1" sz="1800" kern="1200">
        <a:solidFill>
          <a:schemeClr val="tx1"/>
        </a:solidFill>
        <a:latin typeface="+mn-lt"/>
        <a:ea typeface="+mn-ea"/>
        <a:cs typeface="+mn-cs"/>
      </a:defRPr>
    </a:lvl7pPr>
    <a:lvl8pPr marL="3200240" algn="l" defTabSz="914355" rtl="0" eaLnBrk="1" latinLnBrk="0" hangingPunct="1">
      <a:defRPr kumimoji="1" sz="1800" kern="1200">
        <a:solidFill>
          <a:schemeClr val="tx1"/>
        </a:solidFill>
        <a:latin typeface="+mn-lt"/>
        <a:ea typeface="+mn-ea"/>
        <a:cs typeface="+mn-cs"/>
      </a:defRPr>
    </a:lvl8pPr>
    <a:lvl9pPr marL="3657418" algn="l" defTabSz="914355"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A2C088-FC1D-A04D-9708-BAD8692D9774}">
          <p14:sldIdLst>
            <p14:sldId id="2606"/>
            <p14:sldId id="2607"/>
            <p14:sldId id="2507"/>
            <p14:sldId id="2596"/>
            <p14:sldId id="2595"/>
            <p14:sldId id="2509"/>
            <p14:sldId id="2602"/>
            <p14:sldId id="2521"/>
            <p14:sldId id="2543"/>
            <p14:sldId id="2547"/>
            <p14:sldId id="2545"/>
            <p14:sldId id="2546"/>
            <p14:sldId id="2597"/>
            <p14:sldId id="2589"/>
            <p14:sldId id="2590"/>
            <p14:sldId id="2591"/>
            <p14:sldId id="2593"/>
            <p14:sldId id="2592"/>
          </p14:sldIdLst>
        </p14:section>
      </p14:sectionLst>
    </p:ext>
    <p:ext uri="{EFAFB233-063F-42B5-8137-9DF3F51BA10A}">
      <p15:sldGuideLst xmlns:p15="http://schemas.microsoft.com/office/powerpoint/2012/main">
        <p15:guide id="1" orient="horz" pos="2981" userDrawn="1">
          <p15:clr>
            <a:srgbClr val="A4A3A4"/>
          </p15:clr>
        </p15:guide>
        <p15:guide id="2" pos="2880">
          <p15:clr>
            <a:srgbClr val="A4A3A4"/>
          </p15:clr>
        </p15:guide>
        <p15:guide id="3" pos="2699">
          <p15:clr>
            <a:srgbClr val="A4A3A4"/>
          </p15:clr>
        </p15:guide>
        <p15:guide id="4" orient="horz" pos="1507">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 initials="JT" lastIdx="5" clrIdx="0"/>
  <p:cmAuthor id="1" name="Tokinoya　Hisashi" initials="T" lastIdx="4" clrIdx="1"/>
  <p:cmAuthor id="2" name="Ryan, Amy" initials="RA" lastIdx="3" clrIdx="2"/>
  <p:cmAuthor id="3" name="Adina Bernstein" initials="AB" lastIdx="40" clrIdx="3">
    <p:extLst>
      <p:ext uri="{19B8F6BF-5375-455C-9EA6-DF929625EA0E}">
        <p15:presenceInfo xmlns:p15="http://schemas.microsoft.com/office/powerpoint/2012/main" userId="S::abernstein@daggerwinggroup.com::cf0eb1c1-3e59-4252-80c2-b2f713dc0902" providerId="AD"/>
      </p:ext>
    </p:extLst>
  </p:cmAuthor>
  <p:cmAuthor id="4" name="Imogen Yates" initials="IY" lastIdx="15" clrIdx="4">
    <p:extLst>
      <p:ext uri="{19B8F6BF-5375-455C-9EA6-DF929625EA0E}">
        <p15:presenceInfo xmlns:p15="http://schemas.microsoft.com/office/powerpoint/2012/main" userId="S::iyates@daggerwinggroup.com::b3f5d64a-58d6-4ffa-8528-4f80137657d6" providerId="AD"/>
      </p:ext>
    </p:extLst>
  </p:cmAuthor>
  <p:cmAuthor id="5" name="Hailun Zhou" initials="HZ" lastIdx="8" clrIdx="5">
    <p:extLst>
      <p:ext uri="{19B8F6BF-5375-455C-9EA6-DF929625EA0E}">
        <p15:presenceInfo xmlns:p15="http://schemas.microsoft.com/office/powerpoint/2012/main" userId="S::hzhou@daggerwinggroup.com::d9f0a4b1-d1bc-4b9c-9d43-5ed747a1ea3b" providerId="AD"/>
      </p:ext>
    </p:extLst>
  </p:cmAuthor>
  <p:cmAuthor id="6" name="Loren Heller" initials="LH" lastIdx="9" clrIdx="6">
    <p:extLst>
      <p:ext uri="{19B8F6BF-5375-455C-9EA6-DF929625EA0E}">
        <p15:presenceInfo xmlns:p15="http://schemas.microsoft.com/office/powerpoint/2012/main" userId="S::lheller@daggerwinggroup.com::f9e3656a-47b4-4cde-a06d-a8dc35bc7a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700"/>
    <a:srgbClr val="0B384E"/>
    <a:srgbClr val="DF5740"/>
    <a:srgbClr val="287A8E"/>
    <a:srgbClr val="EC5531"/>
    <a:srgbClr val="E1563A"/>
    <a:srgbClr val="FF0000"/>
    <a:srgbClr val="1E4E70"/>
    <a:srgbClr val="779493"/>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9" autoAdjust="0"/>
    <p:restoredTop sz="95741" autoAdjust="0"/>
  </p:normalViewPr>
  <p:slideViewPr>
    <p:cSldViewPr snapToGrid="0">
      <p:cViewPr varScale="1">
        <p:scale>
          <a:sx n="146" d="100"/>
          <a:sy n="146" d="100"/>
        </p:scale>
        <p:origin x="520" y="176"/>
      </p:cViewPr>
      <p:guideLst>
        <p:guide orient="horz" pos="2981"/>
        <p:guide pos="2880"/>
        <p:guide pos="2699"/>
        <p:guide orient="horz" pos="1507"/>
      </p:guideLst>
    </p:cSldViewPr>
  </p:slid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130" d="100"/>
          <a:sy n="130" d="100"/>
        </p:scale>
        <p:origin x="5896" y="20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73C6E-A66A-5846-8E48-C11743182A2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F06E3AE-2DBE-5545-8BD7-926AB6C1C216}"/>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4BA0657-202B-4142-AD68-82284748AE0F}" type="datetimeFigureOut">
              <a:rPr lang="en-US" smtClean="0"/>
              <a:t>5/27/23</a:t>
            </a:fld>
            <a:endParaRPr lang="en-US" dirty="0"/>
          </a:p>
        </p:txBody>
      </p:sp>
      <p:sp>
        <p:nvSpPr>
          <p:cNvPr id="4" name="Footer Placeholder 3">
            <a:extLst>
              <a:ext uri="{FF2B5EF4-FFF2-40B4-BE49-F238E27FC236}">
                <a16:creationId xmlns:a16="http://schemas.microsoft.com/office/drawing/2014/main" id="{23BBA4F2-093F-C142-9B7A-6DC327026376}"/>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69B8D97-6551-0345-8848-14D73B88997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E660B6E-1EED-7C42-9702-6283282A31F4}" type="slidenum">
              <a:rPr lang="en-US" smtClean="0"/>
              <a:t>‹#›</a:t>
            </a:fld>
            <a:endParaRPr lang="en-US" dirty="0"/>
          </a:p>
        </p:txBody>
      </p:sp>
    </p:spTree>
    <p:extLst>
      <p:ext uri="{BB962C8B-B14F-4D97-AF65-F5344CB8AC3E}">
        <p14:creationId xmlns:p14="http://schemas.microsoft.com/office/powerpoint/2010/main" val="160998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3177" tIns="46589" rIns="93177" bIns="46589" rtlCol="0"/>
          <a:lstStyle>
            <a:lvl1pPr algn="r">
              <a:defRPr sz="1200"/>
            </a:lvl1pPr>
          </a:lstStyle>
          <a:p>
            <a:fld id="{57B22806-A965-4664-8C10-10E8F38A62B3}" type="datetimeFigureOut">
              <a:rPr lang="en-US" smtClean="0"/>
              <a:t>5/27/23</a:t>
            </a:fld>
            <a:endParaRPr lang="en-US" dirty="0"/>
          </a:p>
        </p:txBody>
      </p:sp>
      <p:sp>
        <p:nvSpPr>
          <p:cNvPr id="4" name="Slide Image Placeholder 3"/>
          <p:cNvSpPr>
            <a:spLocks noGrp="1" noRot="1" noChangeAspect="1"/>
          </p:cNvSpPr>
          <p:nvPr>
            <p:ph type="sldImg" idx="2"/>
          </p:nvPr>
        </p:nvSpPr>
        <p:spPr>
          <a:xfrm>
            <a:off x="90488" y="744538"/>
            <a:ext cx="6626225" cy="37274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3177" tIns="46589" rIns="93177" bIns="46589" rtlCol="0" anchor="b"/>
          <a:lstStyle>
            <a:lvl1pPr algn="r">
              <a:defRPr sz="1200"/>
            </a:lvl1pPr>
          </a:lstStyle>
          <a:p>
            <a:fld id="{9DB53B93-00BC-4D8C-925B-EC571EA0759F}" type="slidenum">
              <a:rPr lang="en-US" smtClean="0"/>
              <a:t>‹#›</a:t>
            </a:fld>
            <a:endParaRPr lang="en-US" dirty="0"/>
          </a:p>
        </p:txBody>
      </p:sp>
    </p:spTree>
    <p:extLst>
      <p:ext uri="{BB962C8B-B14F-4D97-AF65-F5344CB8AC3E}">
        <p14:creationId xmlns:p14="http://schemas.microsoft.com/office/powerpoint/2010/main" val="2878315769"/>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rbes.com/sites/kateharrison/2015/01/20/a-good-presentation-is-about-data-and-story/#1aa60361450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USBUCommunications@takeda.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Confirm feedback email address with participants </a:t>
            </a:r>
          </a:p>
        </p:txBody>
      </p:sp>
      <p:sp>
        <p:nvSpPr>
          <p:cNvPr id="4" name="Slide Number Placeholder 3"/>
          <p:cNvSpPr>
            <a:spLocks noGrp="1"/>
          </p:cNvSpPr>
          <p:nvPr>
            <p:ph type="sldNum" sz="quarter" idx="5"/>
          </p:nvPr>
        </p:nvSpPr>
        <p:spPr/>
        <p:txBody>
          <a:bodyPr/>
          <a:lstStyle/>
          <a:p>
            <a:fld id="{9DB53B93-00BC-4D8C-925B-EC571EA0759F}" type="slidenum">
              <a:rPr lang="en-US" smtClean="0"/>
              <a:t>0</a:t>
            </a:fld>
            <a:endParaRPr lang="en-US" dirty="0"/>
          </a:p>
        </p:txBody>
      </p:sp>
    </p:spTree>
    <p:extLst>
      <p:ext uri="{BB962C8B-B14F-4D97-AF65-F5344CB8AC3E}">
        <p14:creationId xmlns:p14="http://schemas.microsoft.com/office/powerpoint/2010/main" val="59832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10 minutes</a:t>
            </a:r>
          </a:p>
          <a:p>
            <a:pPr marL="0" indent="0">
              <a:buFontTx/>
              <a:buNone/>
            </a:pPr>
            <a:endParaRPr lang="en-US" b="1" dirty="0"/>
          </a:p>
          <a:p>
            <a:pPr marL="171450" indent="-171450">
              <a:buFont typeface="Arial" panose="020B0604020202020204" pitchFamily="34" charset="0"/>
              <a:buChar char="•"/>
            </a:pPr>
            <a:r>
              <a:rPr lang="en-US" b="1" dirty="0"/>
              <a:t>Say: </a:t>
            </a:r>
            <a:r>
              <a:rPr lang="en-US" b="0" dirty="0"/>
              <a:t>The SLT spent some time reflecting on what curious meant for them – both what it is, and what it isn’t – and here are their reflections. </a:t>
            </a:r>
            <a:endParaRPr lang="en-US" dirty="0"/>
          </a:p>
          <a:p>
            <a:pPr marL="171450" indent="-171450">
              <a:buFont typeface="Arial" panose="020B0604020202020204" pitchFamily="34" charset="0"/>
              <a:buChar char="•"/>
            </a:pPr>
            <a:r>
              <a:rPr lang="en-US" b="1" dirty="0"/>
              <a:t>Say: </a:t>
            </a:r>
            <a:r>
              <a:rPr lang="en-US" dirty="0"/>
              <a:t>Let’s talk about our own “do’s” and “don’ts” when it comes to being curious. What does being curious look like on our team?</a:t>
            </a:r>
          </a:p>
          <a:p>
            <a:pPr marL="171450" indent="-171450">
              <a:buFont typeface="Arial" panose="020B0604020202020204" pitchFamily="34" charset="0"/>
              <a:buChar char="•"/>
            </a:pPr>
            <a:r>
              <a:rPr lang="en-US" b="1" dirty="0">
                <a:sym typeface="Wingdings" pitchFamily="2" charset="2"/>
              </a:rPr>
              <a:t>Do: </a:t>
            </a:r>
            <a:r>
              <a:rPr lang="en-US" b="0" dirty="0">
                <a:sym typeface="Wingdings" pitchFamily="2" charset="2"/>
              </a:rPr>
              <a:t>Flip chart “dos” and don’ts” and save for meeting outputs. </a:t>
            </a:r>
            <a:endParaRPr lang="en-US" b="1" dirty="0">
              <a:sym typeface="Wingdings" pitchFamily="2" charset="2"/>
            </a:endParaRPr>
          </a:p>
        </p:txBody>
      </p:sp>
      <p:sp>
        <p:nvSpPr>
          <p:cNvPr id="4" name="Slide Number Placeholder 3"/>
          <p:cNvSpPr>
            <a:spLocks noGrp="1"/>
          </p:cNvSpPr>
          <p:nvPr>
            <p:ph type="sldNum" sz="quarter" idx="5"/>
          </p:nvPr>
        </p:nvSpPr>
        <p:spPr/>
        <p:txBody>
          <a:bodyPr/>
          <a:lstStyle/>
          <a:p>
            <a:fld id="{9DB53B93-00BC-4D8C-925B-EC571EA0759F}" type="slidenum">
              <a:rPr lang="en-US" smtClean="0"/>
              <a:t>9</a:t>
            </a:fld>
            <a:endParaRPr lang="en-US" dirty="0"/>
          </a:p>
        </p:txBody>
      </p:sp>
    </p:spTree>
    <p:extLst>
      <p:ext uri="{BB962C8B-B14F-4D97-AF65-F5344CB8AC3E}">
        <p14:creationId xmlns:p14="http://schemas.microsoft.com/office/powerpoint/2010/main" val="58190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10 minutes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Say: </a:t>
            </a:r>
            <a:r>
              <a:rPr lang="en-US" b="0" dirty="0"/>
              <a:t>The SLT spent some time reflecting on what being “connected” meant for them – both what it is, and what it isn’t – and here are their reflections. </a:t>
            </a:r>
            <a:endParaRPr lang="en-US" dirty="0"/>
          </a:p>
          <a:p>
            <a:pPr marL="171450" indent="-171450">
              <a:buFont typeface="Arial" panose="020B0604020202020204" pitchFamily="34" charset="0"/>
              <a:buChar char="•"/>
            </a:pPr>
            <a:r>
              <a:rPr lang="en-US" b="1" dirty="0"/>
              <a:t>Say: </a:t>
            </a:r>
            <a:r>
              <a:rPr lang="en-US" dirty="0"/>
              <a:t>Let’s talk about our own “do’s” and “don’ts” when it comes to being connected. What does being connected look like on our team?</a:t>
            </a:r>
          </a:p>
          <a:p>
            <a:pPr marL="171450" indent="-171450">
              <a:buFont typeface="Arial" panose="020B0604020202020204" pitchFamily="34" charset="0"/>
              <a:buChar char="•"/>
            </a:pPr>
            <a:r>
              <a:rPr lang="en-US" b="1" dirty="0">
                <a:sym typeface="Wingdings" pitchFamily="2" charset="2"/>
              </a:rPr>
              <a:t>Do: </a:t>
            </a:r>
            <a:r>
              <a:rPr lang="en-US" b="0" dirty="0">
                <a:sym typeface="Wingdings" pitchFamily="2" charset="2"/>
              </a:rPr>
              <a:t>Flip chart “dos” and don’ts” and save for meeting outputs. </a:t>
            </a:r>
            <a:endParaRPr lang="en-US" b="1" dirty="0">
              <a:sym typeface="Wingdings" pitchFamily="2" charset="2"/>
            </a:endParaRPr>
          </a:p>
          <a:p>
            <a:pPr marL="171450" indent="-171450">
              <a:buFont typeface="Arial" panose="020B0604020202020204" pitchFamily="34" charset="0"/>
              <a:buChar char="•"/>
            </a:pPr>
            <a:endParaRPr lang="en-US" dirty="0"/>
          </a:p>
          <a:p>
            <a:pPr marL="1085805" marR="0" lvl="2"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DB53B93-00BC-4D8C-925B-EC571EA0759F}" type="slidenum">
              <a:rPr lang="en-US" smtClean="0"/>
              <a:t>10</a:t>
            </a:fld>
            <a:endParaRPr lang="en-US" dirty="0"/>
          </a:p>
        </p:txBody>
      </p:sp>
    </p:spTree>
    <p:extLst>
      <p:ext uri="{BB962C8B-B14F-4D97-AF65-F5344CB8AC3E}">
        <p14:creationId xmlns:p14="http://schemas.microsoft.com/office/powerpoint/2010/main" val="138529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10 minutes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Say: </a:t>
            </a:r>
            <a:r>
              <a:rPr lang="en-US" b="0" dirty="0"/>
              <a:t>The SLT spent some time reflecting on what courageous meant for them – both what it is, and what it isn’t – and here are their reflections. </a:t>
            </a:r>
            <a:endParaRPr lang="en-US" dirty="0"/>
          </a:p>
          <a:p>
            <a:pPr marL="171450" indent="-171450">
              <a:buFont typeface="Arial" panose="020B0604020202020204" pitchFamily="34" charset="0"/>
              <a:buChar char="•"/>
            </a:pPr>
            <a:r>
              <a:rPr lang="en-US" b="1" dirty="0"/>
              <a:t>Say: </a:t>
            </a:r>
            <a:r>
              <a:rPr lang="en-US" dirty="0"/>
              <a:t>Let’s talk about our own “do’s” and “don’ts” when it comes to being courageous. What does being curious look like on our team?</a:t>
            </a:r>
          </a:p>
          <a:p>
            <a:pPr marL="171450" indent="-171450">
              <a:buFont typeface="Arial" panose="020B0604020202020204" pitchFamily="34" charset="0"/>
              <a:buChar char="•"/>
            </a:pPr>
            <a:r>
              <a:rPr lang="en-US" b="1" dirty="0">
                <a:sym typeface="Wingdings" pitchFamily="2" charset="2"/>
              </a:rPr>
              <a:t>Do: </a:t>
            </a:r>
            <a:r>
              <a:rPr lang="en-US" b="0" dirty="0">
                <a:sym typeface="Wingdings" pitchFamily="2" charset="2"/>
              </a:rPr>
              <a:t>Flip chart “dos” and don’ts” and save for meeting outputs. </a:t>
            </a:r>
            <a:endParaRPr lang="en-US" b="1" dirty="0">
              <a:sym typeface="Wingdings" pitchFamily="2" charset="2"/>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9DB53B93-00BC-4D8C-925B-EC571EA0759F}"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11</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105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5 minutes</a:t>
            </a:r>
            <a:endParaRPr lang="en-US" b="1" i="1" dirty="0"/>
          </a:p>
          <a:p>
            <a:pPr marL="0" indent="0">
              <a:buFontTx/>
              <a:buNone/>
            </a:pPr>
            <a:endParaRPr lang="en-US" b="1" i="1" dirty="0"/>
          </a:p>
          <a:p>
            <a:pPr marL="171450" indent="-171450">
              <a:buFont typeface="Arial" panose="020B0604020202020204" pitchFamily="34" charset="0"/>
              <a:buChar char="•"/>
            </a:pPr>
            <a:r>
              <a:rPr lang="en-US" b="1" i="0" dirty="0"/>
              <a:t>Do: </a:t>
            </a:r>
            <a:r>
              <a:rPr lang="en-US" b="0" i="0" dirty="0"/>
              <a:t>Summarize the “dos” and “don’ts” from each of the curious, connected and courageous discussions.</a:t>
            </a:r>
          </a:p>
          <a:p>
            <a:pPr marL="171450" indent="-171450">
              <a:buFont typeface="Arial" panose="020B0604020202020204" pitchFamily="34" charset="0"/>
              <a:buChar char="•"/>
            </a:pPr>
            <a:r>
              <a:rPr lang="en-US" b="1" i="0" dirty="0"/>
              <a:t>Do: </a:t>
            </a:r>
            <a:r>
              <a:rPr lang="en-US" b="0" i="0" dirty="0"/>
              <a:t>Review each prompt and hold a discussion.</a:t>
            </a:r>
            <a:endParaRPr lang="en-US" b="1" i="0" dirty="0"/>
          </a:p>
        </p:txBody>
      </p:sp>
      <p:sp>
        <p:nvSpPr>
          <p:cNvPr id="4" name="Slide Number Placeholder 3"/>
          <p:cNvSpPr>
            <a:spLocks noGrp="1"/>
          </p:cNvSpPr>
          <p:nvPr>
            <p:ph type="sldNum" sz="quarter" idx="5"/>
          </p:nvPr>
        </p:nvSpPr>
        <p:spPr/>
        <p:txBody>
          <a:bodyPr/>
          <a:lstStyle/>
          <a:p>
            <a:fld id="{9DB53B93-00BC-4D8C-925B-EC571EA0759F}" type="slidenum">
              <a:rPr lang="en-US" smtClean="0"/>
              <a:t>12</a:t>
            </a:fld>
            <a:endParaRPr lang="en-US" dirty="0"/>
          </a:p>
        </p:txBody>
      </p:sp>
    </p:spTree>
    <p:extLst>
      <p:ext uri="{BB962C8B-B14F-4D97-AF65-F5344CB8AC3E}">
        <p14:creationId xmlns:p14="http://schemas.microsoft.com/office/powerpoint/2010/main" val="378548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600"/>
              </a:spcBef>
              <a:spcAft>
                <a:spcPts val="0"/>
              </a:spcAft>
              <a:buClr>
                <a:srgbClr val="4C4948"/>
              </a:buClr>
              <a:buSzPct val="80000"/>
              <a:buFontTx/>
              <a:buNone/>
              <a:tabLst/>
              <a:defRPr/>
            </a:pPr>
            <a:r>
              <a:rPr kumimoji="1" lang="en-US" sz="18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Timing: 5 minutes</a:t>
            </a:r>
          </a:p>
          <a:p>
            <a:pPr marL="171450" marR="0" lvl="0" indent="-171450" algn="l" defTabSz="685800" rtl="0" eaLnBrk="1" fontAlgn="auto" latinLnBrk="0" hangingPunct="1">
              <a:lnSpc>
                <a:spcPct val="100000"/>
              </a:lnSpc>
              <a:spcBef>
                <a:spcPts val="600"/>
              </a:spcBef>
              <a:spcAft>
                <a:spcPts val="0"/>
              </a:spcAft>
              <a:buClr>
                <a:srgbClr val="4C4948"/>
              </a:buClr>
              <a:buSzPct val="80000"/>
              <a:buFont typeface="Arial" panose="020B0604020202020204" pitchFamily="34" charset="0"/>
              <a:buChar char="•"/>
              <a:tabLst/>
              <a:defRPr/>
            </a:pPr>
            <a:endParaRPr kumimoji="1" lang="en-US" sz="18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pPr marL="171450" marR="0" lvl="0" indent="-171450" algn="l" defTabSz="685800" rtl="0" eaLnBrk="1" fontAlgn="auto" latinLnBrk="0" hangingPunct="1">
              <a:lnSpc>
                <a:spcPct val="100000"/>
              </a:lnSpc>
              <a:spcBef>
                <a:spcPts val="600"/>
              </a:spcBef>
              <a:spcAft>
                <a:spcPts val="0"/>
              </a:spcAft>
              <a:buClr>
                <a:srgbClr val="4C4948"/>
              </a:buClr>
              <a:buSzPct val="80000"/>
              <a:buFont typeface="Arial" panose="020B0604020202020204" pitchFamily="34" charset="0"/>
              <a:buChar char="•"/>
              <a:tabLst/>
              <a:defRPr/>
            </a:pPr>
            <a:r>
              <a:rPr kumimoji="1" lang="en-US" sz="18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Say: </a:t>
            </a:r>
            <a:r>
              <a:rPr kumimoji="1" lang="en-US" sz="18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Now, let’s make these behaviors really stick. Humans are wired to connect with compelling stories. Cognitive psychologist, Jerome Bruner, suggests messages delivered as stories can be up to 22x more memorable than facts. Stories trigger our emotions and help us understand ideas. So let’s tell some stories about curious, connected and courageous. </a:t>
            </a:r>
            <a:r>
              <a:rPr kumimoji="1" lang="en-US" sz="1800" b="0" i="1"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(Source - </a:t>
            </a:r>
            <a:r>
              <a:rPr lang="en-US" sz="1800" i="1" dirty="0">
                <a:hlinkClick r:id="rId3"/>
              </a:rPr>
              <a:t>https://www.forbes.com/sites/kateharrison/2015/01/20/a-good-presentation-is-about-data-and-story/#1aa60361450f</a:t>
            </a:r>
            <a:r>
              <a:rPr lang="en-US" sz="1800" i="1" dirty="0"/>
              <a:t>)</a:t>
            </a:r>
          </a:p>
          <a:p>
            <a:pPr marL="171450" marR="0" lvl="0" indent="-171450" algn="l" defTabSz="685800" rtl="0" eaLnBrk="1" fontAlgn="auto" latinLnBrk="0" hangingPunct="1">
              <a:lnSpc>
                <a:spcPct val="100000"/>
              </a:lnSpc>
              <a:spcBef>
                <a:spcPts val="600"/>
              </a:spcBef>
              <a:spcAft>
                <a:spcPts val="0"/>
              </a:spcAft>
              <a:buClr>
                <a:srgbClr val="4C4948"/>
              </a:buClr>
              <a:buSzPct val="80000"/>
              <a:buFont typeface="Arial" panose="020B0604020202020204" pitchFamily="34" charset="0"/>
              <a:buChar char="•"/>
              <a:tabLst/>
              <a:defRPr/>
            </a:pPr>
            <a:r>
              <a:rPr kumimoji="1" lang="en-US" sz="18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8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Split team into three groups and assign a C to each group.</a:t>
            </a:r>
          </a:p>
          <a:p>
            <a:endParaRPr lang="en-US" dirty="0"/>
          </a:p>
        </p:txBody>
      </p:sp>
      <p:sp>
        <p:nvSpPr>
          <p:cNvPr id="4" name="Slide Number Placeholder 3"/>
          <p:cNvSpPr>
            <a:spLocks noGrp="1"/>
          </p:cNvSpPr>
          <p:nvPr>
            <p:ph type="sldNum" sz="quarter" idx="5"/>
          </p:nvPr>
        </p:nvSpPr>
        <p:spPr/>
        <p:txBody>
          <a:bodyPr/>
          <a:lstStyle/>
          <a:p>
            <a:fld id="{9DB53B93-00BC-4D8C-925B-EC571EA0759F}" type="slidenum">
              <a:rPr lang="en-US" smtClean="0"/>
              <a:t>13</a:t>
            </a:fld>
            <a:endParaRPr lang="en-US" dirty="0"/>
          </a:p>
        </p:txBody>
      </p:sp>
    </p:spTree>
    <p:extLst>
      <p:ext uri="{BB962C8B-B14F-4D97-AF65-F5344CB8AC3E}">
        <p14:creationId xmlns:p14="http://schemas.microsoft.com/office/powerpoint/2010/main" val="356658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b="1" dirty="0"/>
              <a:t>Timing: 15 minutes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Say: </a:t>
            </a: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Similar to the fish describing the water it lives in, sometimes it’s best to zoom out of your day-to-day work to really absorb something. With that said, first we’ll tell stories about these behaviors that you’ve seen outside of work. It could be something that you did personally or something you saw. Then, we’ll share some examples of these behaviors at work.</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Ask teams to share real-life stories and/or experiences with their group that exemplify the actions associated with each C (e.g. speak up, work as one team):</a:t>
            </a:r>
          </a:p>
          <a:p>
            <a:pPr marL="628628" marR="0" lvl="1"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Tell teams to first think of an example in their personal life where they’ve lived their assigned C (round 1). Once everyone in their group has shared their personal story, people will share a time where they’ve seen their assigned C at work (round 2). </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Time each round, let people know when it’s time to start round 2 and when the exercise is done.</a:t>
            </a:r>
            <a:endParaRPr kumimoji="1" lang="en-US" sz="12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9DB53B93-00BC-4D8C-925B-EC571EA0759F}"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14</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61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b="1" dirty="0"/>
              <a:t>Timing: 5 minutes</a:t>
            </a:r>
          </a:p>
          <a:p>
            <a:pPr marL="0" marR="0" lvl="0" indent="0" algn="l" defTabSz="914355"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b="1" i="0" dirty="0"/>
              <a:t>Do: </a:t>
            </a:r>
            <a:r>
              <a:rPr lang="en-US" b="0" i="0" dirty="0"/>
              <a:t>Review each prompt and ask for people’s responses.</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Say: </a:t>
            </a:r>
            <a:r>
              <a:rPr lang="en-US" b="0" i="0" dirty="0"/>
              <a:t>We’re collecting stories around curious, connected and courageous. Today was the start of that. Collecting these examples is really important to make our culture feel tangible across the USBU and also to highlight what CCC looks like across different BUs and functions. Share your story with </a:t>
            </a:r>
            <a:r>
              <a:rPr lang="en-US" sz="1200" b="1"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USBUCommunications@org.com</a:t>
            </a:r>
            <a:r>
              <a:rPr lang="en-US" sz="1200" b="1" i="0" dirty="0">
                <a:solidFill>
                  <a:schemeClr val="accent5"/>
                </a:solidFill>
                <a:latin typeface="Arial" panose="020B0604020202020204" pitchFamily="34" charset="0"/>
                <a:cs typeface="Arial" panose="020B0604020202020204" pitchFamily="34" charset="0"/>
              </a:rPr>
              <a:t>.</a:t>
            </a:r>
            <a:endParaRPr lang="en-US" sz="1200" b="1" dirty="0">
              <a:solidFill>
                <a:schemeClr val="accent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DB53B93-00BC-4D8C-925B-EC571EA0759F}" type="slidenum">
              <a:rPr lang="en-US" smtClean="0"/>
              <a:t>15</a:t>
            </a:fld>
            <a:endParaRPr lang="en-US" dirty="0"/>
          </a:p>
        </p:txBody>
      </p:sp>
    </p:spTree>
    <p:extLst>
      <p:ext uri="{BB962C8B-B14F-4D97-AF65-F5344CB8AC3E}">
        <p14:creationId xmlns:p14="http://schemas.microsoft.com/office/powerpoint/2010/main" val="301069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Timing: 3 minutes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Refer back to the flipcharts with the team’s Culture Charter (the do’s and don’ts they have committed to). Distribute commitment cards.</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Summarize the key behaviors the team has highlighted, and remind the team of their commitment to their “culture charter.” </a:t>
            </a:r>
            <a:endPar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Say: </a:t>
            </a:r>
            <a:r>
              <a:rPr kumimoji="1" lang="en-US" sz="1200" b="0"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The back of your commitment card will ask you to choose a behavior and write down a challenge you may run into for that behavior. Write down your commitment on how you’ll overcome that challenge, and how you will hold yourself accountable. Try to do this in the next week. </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Share next steps in keeping these culture discussions going. [i.e., suggest adding culture commitment updates to ongoing staff/team meetings (i.e., monthly or quarterly) to keep the conversation going and to continue gathering examples. </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sz="1200" b="0"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9DB53B93-00BC-4D8C-925B-EC571EA0759F}" type="slidenum">
              <a:rPr lang="en-US" smtClean="0"/>
              <a:t>16</a:t>
            </a:fld>
            <a:endParaRPr lang="en-US" dirty="0"/>
          </a:p>
        </p:txBody>
      </p:sp>
    </p:spTree>
    <p:extLst>
      <p:ext uri="{BB962C8B-B14F-4D97-AF65-F5344CB8AC3E}">
        <p14:creationId xmlns:p14="http://schemas.microsoft.com/office/powerpoint/2010/main" val="396317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Timing: 2 minutes</a:t>
            </a:r>
          </a:p>
          <a:p>
            <a:endParaRPr lang="en-US" dirty="0"/>
          </a:p>
          <a:p>
            <a:pPr marL="171450" indent="-171450">
              <a:buFont typeface="Arial" panose="020B0604020202020204" pitchFamily="34" charset="0"/>
              <a:buChar char="•"/>
            </a:pPr>
            <a:r>
              <a:rPr lang="en-US" b="1" dirty="0"/>
              <a:t>Do: </a:t>
            </a:r>
            <a:r>
              <a:rPr lang="en-US" b="0" dirty="0"/>
              <a:t>Thank people for their thoughts today and the great discussion. Share a personal highlight from the workshop. </a:t>
            </a:r>
          </a:p>
          <a:p>
            <a:pPr marL="171450" indent="-171450">
              <a:buFont typeface="Arial" panose="020B0604020202020204" pitchFamily="34" charset="0"/>
              <a:buChar char="•"/>
            </a:pPr>
            <a:r>
              <a:rPr lang="en-US" b="1" dirty="0"/>
              <a:t>Do: </a:t>
            </a:r>
            <a:r>
              <a:rPr lang="en-US" b="0" dirty="0"/>
              <a:t>Ask for any final thoughts before closing the session. </a:t>
            </a:r>
          </a:p>
        </p:txBody>
      </p:sp>
      <p:sp>
        <p:nvSpPr>
          <p:cNvPr id="4" name="Slide Number Placeholder 3"/>
          <p:cNvSpPr>
            <a:spLocks noGrp="1"/>
          </p:cNvSpPr>
          <p:nvPr>
            <p:ph type="sldNum" sz="quarter" idx="5"/>
          </p:nvPr>
        </p:nvSpPr>
        <p:spPr/>
        <p:txBody>
          <a:bodyPr/>
          <a:lstStyle/>
          <a:p>
            <a:fld id="{9DB53B93-00BC-4D8C-925B-EC571EA0759F}" type="slidenum">
              <a:rPr lang="en-US" smtClean="0"/>
              <a:t>17</a:t>
            </a:fld>
            <a:endParaRPr lang="en-US" dirty="0"/>
          </a:p>
        </p:txBody>
      </p:sp>
    </p:spTree>
    <p:extLst>
      <p:ext uri="{BB962C8B-B14F-4D97-AF65-F5344CB8AC3E}">
        <p14:creationId xmlns:p14="http://schemas.microsoft.com/office/powerpoint/2010/main" val="7218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DB53B93-00BC-4D8C-925B-EC571EA0759F}" type="slidenum">
              <a:rPr lang="en-US" smtClean="0"/>
              <a:t>1</a:t>
            </a:fld>
            <a:endParaRPr lang="en-US" dirty="0"/>
          </a:p>
        </p:txBody>
      </p:sp>
    </p:spTree>
    <p:extLst>
      <p:ext uri="{BB962C8B-B14F-4D97-AF65-F5344CB8AC3E}">
        <p14:creationId xmlns:p14="http://schemas.microsoft.com/office/powerpoint/2010/main" val="74065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20968-71A6-4E2C-8857-6C082FCE8F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9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2 minutes</a:t>
            </a:r>
          </a:p>
          <a:p>
            <a:endParaRPr lang="en-US" dirty="0"/>
          </a:p>
          <a:p>
            <a:pPr marL="171450" indent="-171450">
              <a:buFont typeface="Arial" panose="020B0604020202020204" pitchFamily="34" charset="0"/>
              <a:buChar char="•"/>
            </a:pPr>
            <a:r>
              <a:rPr lang="en-US" b="1" dirty="0"/>
              <a:t>Do: </a:t>
            </a:r>
            <a:r>
              <a:rPr lang="en-US" dirty="0"/>
              <a:t>Welcome everyone and review today’s agenda.</a:t>
            </a:r>
          </a:p>
        </p:txBody>
      </p:sp>
      <p:sp>
        <p:nvSpPr>
          <p:cNvPr id="4" name="Slide Number Placeholder 3"/>
          <p:cNvSpPr>
            <a:spLocks noGrp="1"/>
          </p:cNvSpPr>
          <p:nvPr>
            <p:ph type="sldNum" sz="quarter" idx="5"/>
          </p:nvPr>
        </p:nvSpPr>
        <p:spPr/>
        <p:txBody>
          <a:bodyPr/>
          <a:lstStyle/>
          <a:p>
            <a:fld id="{9DB53B93-00BC-4D8C-925B-EC571EA0759F}" type="slidenum">
              <a:rPr lang="en-US" smtClean="0"/>
              <a:t>3</a:t>
            </a:fld>
            <a:endParaRPr lang="en-US" dirty="0"/>
          </a:p>
        </p:txBody>
      </p:sp>
    </p:spTree>
    <p:extLst>
      <p:ext uri="{BB962C8B-B14F-4D97-AF65-F5344CB8AC3E}">
        <p14:creationId xmlns:p14="http://schemas.microsoft.com/office/powerpoint/2010/main" val="68041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3 minutes</a:t>
            </a:r>
          </a:p>
          <a:p>
            <a:endParaRPr lang="en-US" b="0" dirty="0"/>
          </a:p>
          <a:p>
            <a:pPr marL="171450" indent="-171450">
              <a:buFont typeface="Arial" panose="020B0604020202020204" pitchFamily="34" charset="0"/>
              <a:buChar char="•"/>
            </a:pPr>
            <a:r>
              <a:rPr lang="en-US" b="1" dirty="0"/>
              <a:t>Do: </a:t>
            </a:r>
            <a:r>
              <a:rPr lang="en-US" b="0" dirty="0"/>
              <a:t>Review the goals on the slides.</a:t>
            </a:r>
          </a:p>
          <a:p>
            <a:pPr marL="171450" indent="-171450">
              <a:buFont typeface="Arial" panose="020B0604020202020204" pitchFamily="34" charset="0"/>
              <a:buChar char="•"/>
            </a:pPr>
            <a:r>
              <a:rPr lang="en-US" b="1" dirty="0"/>
              <a:t>Say: </a:t>
            </a:r>
            <a:r>
              <a:rPr lang="en-US" b="0" dirty="0"/>
              <a:t>Does anyone have questions?</a:t>
            </a:r>
          </a:p>
          <a:p>
            <a:pPr marL="171450" indent="-171450">
              <a:buFont typeface="Arial" panose="020B0604020202020204" pitchFamily="34" charset="0"/>
              <a:buChar char="•"/>
            </a:pPr>
            <a:r>
              <a:rPr lang="en-US" b="1" dirty="0"/>
              <a:t>Do: </a:t>
            </a:r>
            <a:r>
              <a:rPr lang="en-US" b="0" dirty="0"/>
              <a:t>Answer people’s questions.</a:t>
            </a:r>
            <a:endParaRPr lang="en-US" b="1" dirty="0"/>
          </a:p>
          <a:p>
            <a:endParaRPr lang="en-US" b="0" dirty="0"/>
          </a:p>
        </p:txBody>
      </p:sp>
      <p:sp>
        <p:nvSpPr>
          <p:cNvPr id="4" name="Slide Number Placeholder 3"/>
          <p:cNvSpPr>
            <a:spLocks noGrp="1"/>
          </p:cNvSpPr>
          <p:nvPr>
            <p:ph type="sldNum" sz="quarter" idx="5"/>
          </p:nvPr>
        </p:nvSpPr>
        <p:spPr/>
        <p:txBody>
          <a:bodyPr/>
          <a:lstStyle/>
          <a:p>
            <a:fld id="{9DB53B93-00BC-4D8C-925B-EC571EA0759F}" type="slidenum">
              <a:rPr lang="en-US" smtClean="0"/>
              <a:t>4</a:t>
            </a:fld>
            <a:endParaRPr lang="en-US" dirty="0"/>
          </a:p>
        </p:txBody>
      </p:sp>
    </p:spTree>
    <p:extLst>
      <p:ext uri="{BB962C8B-B14F-4D97-AF65-F5344CB8AC3E}">
        <p14:creationId xmlns:p14="http://schemas.microsoft.com/office/powerpoint/2010/main" val="114411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Timing: 5 minutes</a:t>
            </a:r>
          </a:p>
          <a:p>
            <a:pPr marL="0" marR="0" lvl="0" indent="0" algn="l" defTabSz="914355"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228600" marR="0" lvl="0"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There are lots of definitions of organizational culture, so we won’t debate the semantics here, but suffice to say, organizational culture refers to the basic values and assumptions that drive our behaviors and make us successful as a group over time. </a:t>
            </a:r>
          </a:p>
          <a:p>
            <a:pPr marL="228600" marR="0" lvl="0"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These assumptions are learned over time and often aren’t even conscious – they’re what we take for granted about “how we do things here” – one scholar says trying to describe culture is like a fish trying to describe the water it lives in! </a:t>
            </a:r>
          </a:p>
          <a:p>
            <a:pPr marL="228600" marR="0" lvl="0"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For us our culture is the water we live in – it sustains us, nourishes us and makes us happy. It’s defines the experience we have when we’re at work. </a:t>
            </a:r>
          </a:p>
          <a:p>
            <a:pPr marL="228600" marR="0" lvl="0"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B53B93-00BC-4D8C-925B-EC571EA0759F}" type="slidenum">
              <a:rPr lang="en-US" smtClean="0"/>
              <a:t>5</a:t>
            </a:fld>
            <a:endParaRPr lang="en-US" dirty="0"/>
          </a:p>
        </p:txBody>
      </p:sp>
    </p:spTree>
    <p:extLst>
      <p:ext uri="{BB962C8B-B14F-4D97-AF65-F5344CB8AC3E}">
        <p14:creationId xmlns:p14="http://schemas.microsoft.com/office/powerpoint/2010/main" val="92345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Timing: 10 minutes</a:t>
            </a:r>
          </a:p>
          <a:p>
            <a:pPr marL="0" marR="0" lvl="0" indent="0" algn="l" defTabSz="914355"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228600" marR="0" lvl="0"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To kick off our discussion, let’s start with an exercise – imagine you have job offers for three different companies:</a:t>
            </a:r>
          </a:p>
          <a:p>
            <a:pPr marL="685778" marR="0" lvl="1"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At the first company, the first three months are probationary. New hires work closely with an assigned team, and after the first 90 days, those team members vote on whether the new hire stays or goes.</a:t>
            </a:r>
          </a:p>
          <a:p>
            <a:pPr marL="685778" marR="0" lvl="1"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At the second company, you would work on a series of fast paced creative projects in your first three months. After the end of those 90 days, you’d be expected to find a new project to work on within the organization that was a match for your skills.</a:t>
            </a:r>
          </a:p>
          <a:p>
            <a:pPr marL="685778" marR="0" lvl="1" indent="-22860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At the third company, you’d have intensive training in your first three months so that you could learn the company’s way of doing business; thereafter you would apprentice some of the best performers to get further up to speed.</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So, what sounds good? Where would you want to work? </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Do: </a:t>
            </a:r>
            <a:r>
              <a:rPr lang="en-US" sz="1200" b="0" i="0" kern="1200" dirty="0">
                <a:solidFill>
                  <a:schemeClr val="tx1"/>
                </a:solidFill>
                <a:effectLst/>
                <a:latin typeface="+mn-lt"/>
                <a:ea typeface="+mn-ea"/>
                <a:cs typeface="+mn-cs"/>
              </a:rPr>
              <a:t>Ask for responses.</a:t>
            </a:r>
            <a:endParaRPr lang="en-US" sz="1200" b="1" i="0" kern="1200" dirty="0">
              <a:solidFill>
                <a:schemeClr val="tx1"/>
              </a:solidFill>
              <a:effectLst/>
              <a:latin typeface="+mn-lt"/>
              <a:ea typeface="+mn-ea"/>
              <a:cs typeface="+mn-cs"/>
            </a:endParaRP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None of these experiences are “better” than the others. We each probably gravitate to the ones that align best with our own values and preferences. The idea here is that talented people choose jobs – and more importantly – become engaged and loyal – when their values, preferences and aspirations match those of the organization.</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Say: </a:t>
            </a:r>
            <a:r>
              <a:rPr lang="en-US" sz="1200" i="0" kern="1200" dirty="0">
                <a:solidFill>
                  <a:schemeClr val="tx1"/>
                </a:solidFill>
                <a:effectLst/>
                <a:latin typeface="+mn-lt"/>
                <a:ea typeface="+mn-ea"/>
                <a:cs typeface="+mn-cs"/>
              </a:rPr>
              <a:t>As we continue to build our combined USBU, we want to set clear expectations about what we value and how we work, so that we can retain and attract people whose values are aligned with ours and that they stay engaged and committed. To be clear – this doesn’t mean that we don’t have diversity of thought; people can think in very different ways but have aligned values and expectations.</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Do: </a:t>
            </a:r>
            <a:r>
              <a:rPr lang="en-US" sz="1200" b="0" i="0" kern="1200" dirty="0">
                <a:solidFill>
                  <a:schemeClr val="tx1"/>
                </a:solidFill>
                <a:effectLst/>
                <a:latin typeface="+mn-lt"/>
                <a:ea typeface="+mn-ea"/>
                <a:cs typeface="+mn-cs"/>
              </a:rPr>
              <a:t>Ask people for reactions and any initial thoughts before moving on.</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DB53B93-00BC-4D8C-925B-EC571EA0759F}" type="slidenum">
              <a:rPr lang="en-US" smtClean="0"/>
              <a:t>6</a:t>
            </a:fld>
            <a:endParaRPr lang="en-US" dirty="0"/>
          </a:p>
        </p:txBody>
      </p:sp>
    </p:spTree>
    <p:extLst>
      <p:ext uri="{BB962C8B-B14F-4D97-AF65-F5344CB8AC3E}">
        <p14:creationId xmlns:p14="http://schemas.microsoft.com/office/powerpoint/2010/main" val="353922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8 minutes</a:t>
            </a:r>
          </a:p>
          <a:p>
            <a:pPr marL="0" indent="0">
              <a:buFontTx/>
              <a:buNone/>
            </a:pPr>
            <a:endParaRPr lang="en-US" b="1" dirty="0"/>
          </a:p>
          <a:p>
            <a:pPr marL="171450" indent="-171450">
              <a:buFont typeface="Arial" panose="020B0604020202020204" pitchFamily="34" charset="0"/>
              <a:buChar char="•"/>
            </a:pPr>
            <a:r>
              <a:rPr lang="en-US" b="1" dirty="0"/>
              <a:t>Say: </a:t>
            </a:r>
            <a:r>
              <a:rPr lang="en-US" dirty="0"/>
              <a:t>Now, let’s dive into an exercise to get us thinking about our culture and the way we interact with each other. </a:t>
            </a:r>
          </a:p>
          <a:p>
            <a:pPr marL="171450" indent="-171450">
              <a:buFont typeface="Arial" panose="020B0604020202020204" pitchFamily="34" charset="0"/>
              <a:buChar char="•"/>
            </a:pPr>
            <a:r>
              <a:rPr lang="en-US" b="1" dirty="0"/>
              <a:t>Say: </a:t>
            </a:r>
            <a:r>
              <a:rPr lang="en-US" dirty="0"/>
              <a:t>Let’s brainstorm – what have been some of the unique characteristics of our organizational culture? Think of your experience pre-integration. What 3-5 words you would use to describe the organization’s culture? How were decisions made, and how was work accomplished? Directed from the leader, or more egalitarian? Focused on innovation or on execution? Results-focused, or process-focused? Short-term emphasis or long-term emphasis? Think about characteristics that you thought were “good,” and those you may not have aligned so well with - for now, let’s just brainstorm the descriptors, and then we’ll talk about the culture we want to create in the future.</a:t>
            </a:r>
          </a:p>
          <a:p>
            <a:pPr marL="171450" indent="-171450">
              <a:buFont typeface="Arial" panose="020B0604020202020204" pitchFamily="34" charset="0"/>
              <a:buChar char="•"/>
            </a:pPr>
            <a:r>
              <a:rPr lang="en-US" b="1" i="0" dirty="0"/>
              <a:t>Do: </a:t>
            </a:r>
            <a:r>
              <a:rPr lang="en-US" i="0" dirty="0"/>
              <a:t>Write descriptors on a flip chart. Prompt people to focus on what made the organization different from other places they may have worked before.</a:t>
            </a:r>
          </a:p>
          <a:p>
            <a:pPr marL="171450" indent="-171450">
              <a:buFont typeface="Arial" panose="020B0604020202020204" pitchFamily="34" charset="0"/>
              <a:buChar char="•"/>
            </a:pPr>
            <a:r>
              <a:rPr lang="en-US" b="1" dirty="0"/>
              <a:t>Say: </a:t>
            </a:r>
            <a:r>
              <a:rPr lang="en-US" b="0" dirty="0"/>
              <a:t>Thank you for your input. </a:t>
            </a:r>
            <a:r>
              <a:rPr lang="en-US" dirty="0"/>
              <a:t>Now, let’s reflect on the list – which of these characteristics do we want to “carry forward”- i.e., preserve as an integrated organization? How do we want to operate in the future? What characteristics will make us successful in the future?</a:t>
            </a:r>
          </a:p>
          <a:p>
            <a:pPr marL="171450" indent="-171450">
              <a:buFont typeface="Arial" panose="020B0604020202020204" pitchFamily="34" charset="0"/>
              <a:buChar char="•"/>
            </a:pPr>
            <a:r>
              <a:rPr lang="en-US" b="1" dirty="0"/>
              <a:t>Say: </a:t>
            </a:r>
            <a:r>
              <a:rPr lang="en-US" dirty="0"/>
              <a:t>What do we want to leave behind? What characteristics will no longer serve us, or which do we want to change?</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Do: </a:t>
            </a:r>
            <a:r>
              <a:rPr lang="en-US" b="0" i="0" dirty="0"/>
              <a:t>O</a:t>
            </a:r>
            <a:r>
              <a:rPr lang="en-US" i="0" dirty="0"/>
              <a:t>n a new flip chart, write down which characteristics people want to leave behind and carry forward.</a:t>
            </a:r>
            <a:endParaRPr lang="en-US" i="1" dirty="0"/>
          </a:p>
          <a:p>
            <a:pPr marL="171450" indent="-171450">
              <a:buFont typeface="Arial" panose="020B0604020202020204" pitchFamily="34" charset="0"/>
              <a:buChar char="•"/>
            </a:pPr>
            <a:r>
              <a:rPr lang="en-US" b="1" i="0" dirty="0"/>
              <a:t>Do: </a:t>
            </a:r>
            <a:r>
              <a:rPr lang="en-US" b="0" i="0" dirty="0"/>
              <a:t>Save the flipchart and share back key discussion points after the session. </a:t>
            </a:r>
            <a:endParaRPr lang="en-US" i="1" dirty="0"/>
          </a:p>
        </p:txBody>
      </p:sp>
      <p:sp>
        <p:nvSpPr>
          <p:cNvPr id="4" name="Slide Number Placeholder 3"/>
          <p:cNvSpPr>
            <a:spLocks noGrp="1"/>
          </p:cNvSpPr>
          <p:nvPr>
            <p:ph type="sldNum" sz="quarter" idx="5"/>
          </p:nvPr>
        </p:nvSpPr>
        <p:spPr/>
        <p:txBody>
          <a:bodyPr/>
          <a:lstStyle/>
          <a:p>
            <a:fld id="{9DB53B93-00BC-4D8C-925B-EC571EA0759F}" type="slidenum">
              <a:rPr lang="en-US" smtClean="0"/>
              <a:t>7</a:t>
            </a:fld>
            <a:endParaRPr lang="en-US" dirty="0"/>
          </a:p>
        </p:txBody>
      </p:sp>
    </p:spTree>
    <p:extLst>
      <p:ext uri="{BB962C8B-B14F-4D97-AF65-F5344CB8AC3E}">
        <p14:creationId xmlns:p14="http://schemas.microsoft.com/office/powerpoint/2010/main" val="273131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Timing: 7 minutes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Say: </a:t>
            </a:r>
            <a:r>
              <a:rPr lang="en-US" dirty="0"/>
              <a:t>The SLT identified curious, connected and courageous as key parts of our culture they want the USBU to carry forward.</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Say: </a:t>
            </a:r>
            <a:r>
              <a:rPr lang="en-US" dirty="0"/>
              <a:t>How do these behaviors compare to the ones we just identified in our ‘carry forward’ exercise? Do any conflict? What are the differences?</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Do: </a:t>
            </a:r>
            <a:r>
              <a:rPr lang="en-US" b="0" dirty="0"/>
              <a:t>Capture key discussion points on a flipchart and share notes back following the session.</a:t>
            </a:r>
            <a:endParaRPr lang="en-US" b="1" dirty="0"/>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Say: </a:t>
            </a:r>
            <a:r>
              <a:rPr lang="en-US" dirty="0"/>
              <a:t>Let’s talk about what being curious, connected, and courageous would look like in action on our team.</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Do: </a:t>
            </a: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Share a story or two that illuminates what being curious, connected, and/or courageous look like in action, both internal to org and with external stakeholders – as an illustrative example. </a:t>
            </a:r>
          </a:p>
        </p:txBody>
      </p:sp>
      <p:sp>
        <p:nvSpPr>
          <p:cNvPr id="4" name="Slide Number Placeholder 3"/>
          <p:cNvSpPr>
            <a:spLocks noGrp="1"/>
          </p:cNvSpPr>
          <p:nvPr>
            <p:ph type="sldNum" sz="quarter" idx="5"/>
          </p:nvPr>
        </p:nvSpPr>
        <p:spPr/>
        <p:txBody>
          <a:bodyPr/>
          <a:lstStyle/>
          <a:p>
            <a:pPr marL="0" marR="0" lvl="0" indent="0" algn="r" defTabSz="914355" rtl="0" eaLnBrk="1" fontAlgn="auto" latinLnBrk="0" hangingPunct="1">
              <a:lnSpc>
                <a:spcPct val="100000"/>
              </a:lnSpc>
              <a:spcBef>
                <a:spcPts val="0"/>
              </a:spcBef>
              <a:spcAft>
                <a:spcPts val="0"/>
              </a:spcAft>
              <a:buClrTx/>
              <a:buSzTx/>
              <a:buFontTx/>
              <a:buNone/>
              <a:tabLst/>
              <a:defRPr/>
            </a:pPr>
            <a:fld id="{9DB53B93-00BC-4D8C-925B-EC571EA0759F}"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5" rtl="0" eaLnBrk="1" fontAlgn="auto" latinLnBrk="0" hangingPunct="1">
                <a:lnSpc>
                  <a:spcPct val="100000"/>
                </a:lnSpc>
                <a:spcBef>
                  <a:spcPts val="0"/>
                </a:spcBef>
                <a:spcAft>
                  <a:spcPts val="0"/>
                </a:spcAft>
                <a:buClrTx/>
                <a:buSzTx/>
                <a:buFontTx/>
                <a:buNone/>
                <a:tabLst/>
                <a:defRPr/>
              </a:pPr>
              <a:t>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997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4" descr="A close up of smoke&#10;&#10;Description automatically generated">
            <a:extLst>
              <a:ext uri="{FF2B5EF4-FFF2-40B4-BE49-F238E27FC236}">
                <a16:creationId xmlns:a16="http://schemas.microsoft.com/office/drawing/2014/main" id="{1BDB9AF8-A598-0344-9349-CEF282E39E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3" name="Object 2" hidden="1"/>
          <p:cNvGraphicFramePr>
            <a:graphicFrameLocks noChangeAspect="1"/>
          </p:cNvGraphicFramePr>
          <p:nvPr>
            <p:custDataLst>
              <p:tags r:id="rId1"/>
            </p:custDataLst>
          </p:nvPr>
        </p:nvGraphicFramePr>
        <p:xfrm>
          <a:off x="1622" y="1218"/>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8"/>
                        <a:ext cx="1619" cy="1214"/>
                      </a:xfrm>
                      <a:prstGeom prst="rect">
                        <a:avLst/>
                      </a:prstGeom>
                    </p:spPr>
                  </p:pic>
                </p:oleObj>
              </mc:Fallback>
            </mc:AlternateContent>
          </a:graphicData>
        </a:graphic>
      </p:graphicFrame>
      <p:sp>
        <p:nvSpPr>
          <p:cNvPr id="57" name="Document type" hidden="1"/>
          <p:cNvSpPr txBox="1">
            <a:spLocks noChangeArrowheads="1"/>
          </p:cNvSpPr>
          <p:nvPr/>
        </p:nvSpPr>
        <p:spPr bwMode="auto">
          <a:xfrm>
            <a:off x="673100" y="4047491"/>
            <a:ext cx="3432735" cy="16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dirty="0">
                <a:solidFill>
                  <a:schemeClr val="bg1"/>
                </a:solidFill>
                <a:latin typeface="+mn-lt"/>
              </a:rPr>
              <a:t>Document type | Date</a:t>
            </a:r>
          </a:p>
        </p:txBody>
      </p:sp>
      <p:sp>
        <p:nvSpPr>
          <p:cNvPr id="18" name="Title">
            <a:extLst>
              <a:ext uri="{FF2B5EF4-FFF2-40B4-BE49-F238E27FC236}">
                <a16:creationId xmlns:a16="http://schemas.microsoft.com/office/drawing/2014/main" id="{416FEBD3-E147-2E40-8D3D-1087D06ED432}"/>
              </a:ext>
            </a:extLst>
          </p:cNvPr>
          <p:cNvSpPr>
            <a:spLocks noGrp="1" noChangeArrowheads="1"/>
          </p:cNvSpPr>
          <p:nvPr userDrawn="1">
            <p:ph type="ctrTitle"/>
          </p:nvPr>
        </p:nvSpPr>
        <p:spPr bwMode="auto">
          <a:xfrm>
            <a:off x="673104" y="2090852"/>
            <a:ext cx="3432735" cy="1077218"/>
          </a:xfrm>
          <a:prstGeom prst="rect">
            <a:avLst/>
          </a:prstGeom>
        </p:spPr>
        <p:txBody>
          <a:bodyPr wrap="square">
            <a:spAutoFit/>
          </a:bodyPr>
          <a:lstStyle>
            <a:lvl1pPr>
              <a:defRPr sz="3200" b="1" baseline="0">
                <a:solidFill>
                  <a:schemeClr val="bg1"/>
                </a:solidFill>
                <a:latin typeface="Arial" panose="020B0604020202020204" pitchFamily="34" charset="0"/>
                <a:ea typeface="+mj-ea"/>
                <a:cs typeface="Arial" panose="020B0604020202020204" pitchFamily="34" charset="0"/>
              </a:defRPr>
            </a:lvl1pPr>
          </a:lstStyle>
          <a:p>
            <a:pPr lvl="0" latinLnBrk="0"/>
            <a:r>
              <a:rPr lang="en-US" noProof="0" dirty="0"/>
              <a:t>Click to edit Master title style</a:t>
            </a:r>
          </a:p>
        </p:txBody>
      </p:sp>
      <p:sp>
        <p:nvSpPr>
          <p:cNvPr id="19" name="Subtitle">
            <a:extLst>
              <a:ext uri="{FF2B5EF4-FFF2-40B4-BE49-F238E27FC236}">
                <a16:creationId xmlns:a16="http://schemas.microsoft.com/office/drawing/2014/main" id="{904FDD09-35A5-B14A-A95C-E95E5555FB58}"/>
              </a:ext>
            </a:extLst>
          </p:cNvPr>
          <p:cNvSpPr>
            <a:spLocks noGrp="1" noChangeArrowheads="1"/>
          </p:cNvSpPr>
          <p:nvPr userDrawn="1">
            <p:ph type="subTitle" idx="1"/>
          </p:nvPr>
        </p:nvSpPr>
        <p:spPr bwMode="auto">
          <a:xfrm>
            <a:off x="673100" y="3246143"/>
            <a:ext cx="3432735" cy="1070484"/>
          </a:xfrm>
          <a:prstGeom prst="rect">
            <a:avLst/>
          </a:prstGeom>
        </p:spPr>
        <p:txBody>
          <a:bodyPr wrap="square">
            <a:noAutofit/>
          </a:bodyPr>
          <a:lstStyle>
            <a:lvl1pPr marL="0" indent="0">
              <a:buNone/>
              <a:defRPr sz="1200" cap="none" baseline="0">
                <a:solidFill>
                  <a:schemeClr val="bg1"/>
                </a:solidFill>
                <a:latin typeface="Arial" panose="020B0604020202020204" pitchFamily="34" charset="0"/>
                <a:ea typeface="+mn-ea"/>
                <a:cs typeface="Arial" panose="020B0604020202020204" pitchFamily="34" charset="0"/>
              </a:defRPr>
            </a:lvl1pPr>
          </a:lstStyle>
          <a:p>
            <a:pPr lvl="0" latinLnBrk="0"/>
            <a:r>
              <a:rPr lang="en-US" noProof="0" dirty="0"/>
              <a:t>Click to edit Master subtitle style</a:t>
            </a:r>
          </a:p>
        </p:txBody>
      </p:sp>
    </p:spTree>
    <p:extLst>
      <p:ext uri="{BB962C8B-B14F-4D97-AF65-F5344CB8AC3E}">
        <p14:creationId xmlns:p14="http://schemas.microsoft.com/office/powerpoint/2010/main" val="163962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_double 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DE6DBE9-0E96-4464-B8B3-5946D3FFF426}"/>
              </a:ext>
            </a:extLst>
          </p:cNvPr>
          <p:cNvSpPr>
            <a:spLocks noGrp="1"/>
          </p:cNvSpPr>
          <p:nvPr>
            <p:ph type="sldNum" sz="quarter" idx="12"/>
          </p:nvPr>
        </p:nvSpPr>
        <p:spPr/>
        <p:txBody>
          <a:bodyPr/>
          <a:lstStyle/>
          <a:p>
            <a:fld id="{86EC5DD3-BC59-4DEE-A563-BE39EA082DB1}" type="slidenum">
              <a:rPr lang="en-GB" smtClean="0"/>
              <a:pPr/>
              <a:t>‹#›</a:t>
            </a:fld>
            <a:endParaRPr lang="en-GB" dirty="0"/>
          </a:p>
        </p:txBody>
      </p:sp>
      <p:sp>
        <p:nvSpPr>
          <p:cNvPr id="7" name="Title 1">
            <a:extLst>
              <a:ext uri="{FF2B5EF4-FFF2-40B4-BE49-F238E27FC236}">
                <a16:creationId xmlns:a16="http://schemas.microsoft.com/office/drawing/2014/main" id="{EE8B1323-A971-1243-9D8C-F190C60A1FE7}"/>
              </a:ext>
            </a:extLst>
          </p:cNvPr>
          <p:cNvSpPr>
            <a:spLocks noGrp="1"/>
          </p:cNvSpPr>
          <p:nvPr>
            <p:ph type="title" hasCustomPrompt="1"/>
          </p:nvPr>
        </p:nvSpPr>
        <p:spPr>
          <a:xfrm>
            <a:off x="724696" y="165121"/>
            <a:ext cx="7694613" cy="930511"/>
          </a:xfrm>
        </p:spPr>
        <p:txBody>
          <a:bodyPr anchor="t"/>
          <a:lstStyle>
            <a:lvl1pPr algn="ctr">
              <a:defRPr sz="2700" b="0">
                <a:solidFill>
                  <a:schemeClr val="tx2"/>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8" name="Text Placeholder 13">
            <a:extLst>
              <a:ext uri="{FF2B5EF4-FFF2-40B4-BE49-F238E27FC236}">
                <a16:creationId xmlns:a16="http://schemas.microsoft.com/office/drawing/2014/main" id="{428025E6-C8D7-F64D-A05C-760C529683E0}"/>
              </a:ext>
            </a:extLst>
          </p:cNvPr>
          <p:cNvSpPr>
            <a:spLocks noGrp="1"/>
          </p:cNvSpPr>
          <p:nvPr>
            <p:ph type="body" sz="quarter" idx="13"/>
          </p:nvPr>
        </p:nvSpPr>
        <p:spPr>
          <a:xfrm>
            <a:off x="724500" y="1259617"/>
            <a:ext cx="7686332" cy="3295908"/>
          </a:xfrm>
        </p:spPr>
        <p:txBody>
          <a:bodyPr>
            <a:normAutofit/>
          </a:bodyPr>
          <a:lstStyle>
            <a:lvl1pPr marL="171450" indent="-171450">
              <a:spcBef>
                <a:spcPts val="600"/>
              </a:spcBef>
              <a:buSzPct val="80000"/>
              <a:tabLst/>
              <a:defRPr sz="1800"/>
            </a:lvl1pPr>
            <a:lvl2pPr>
              <a:spcBef>
                <a:spcPts val="600"/>
              </a:spcBef>
              <a:buSzPct val="80000"/>
              <a:defRPr sz="1600"/>
            </a:lvl2pPr>
            <a:lvl3pPr>
              <a:spcBef>
                <a:spcPts val="600"/>
              </a:spcBef>
              <a:buSzPct val="80000"/>
              <a:defRPr sz="1600"/>
            </a:lvl3pPr>
            <a:lvl4pPr>
              <a:spcBef>
                <a:spcPts val="600"/>
              </a:spcBef>
              <a:buSzPct val="80000"/>
              <a:defRPr sz="1400"/>
            </a:lvl4pPr>
            <a:lvl5pPr>
              <a:spcBef>
                <a:spcPts val="600"/>
              </a:spcBef>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593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_single 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DE6DBE9-0E96-4464-B8B3-5946D3FFF426}"/>
              </a:ext>
            </a:extLst>
          </p:cNvPr>
          <p:cNvSpPr>
            <a:spLocks noGrp="1"/>
          </p:cNvSpPr>
          <p:nvPr>
            <p:ph type="sldNum" sz="quarter" idx="12"/>
          </p:nvPr>
        </p:nvSpPr>
        <p:spPr/>
        <p:txBody>
          <a:bodyPr/>
          <a:lstStyle/>
          <a:p>
            <a:fld id="{86EC5DD3-BC59-4DEE-A563-BE39EA082DB1}" type="slidenum">
              <a:rPr lang="en-GB" smtClean="0"/>
              <a:pPr/>
              <a:t>‹#›</a:t>
            </a:fld>
            <a:endParaRPr lang="en-GB" dirty="0"/>
          </a:p>
        </p:txBody>
      </p:sp>
      <p:sp>
        <p:nvSpPr>
          <p:cNvPr id="12" name="Title 1">
            <a:extLst>
              <a:ext uri="{FF2B5EF4-FFF2-40B4-BE49-F238E27FC236}">
                <a16:creationId xmlns:a16="http://schemas.microsoft.com/office/drawing/2014/main" id="{CA932D2B-18FD-6B47-AA01-96A8166F9F26}"/>
              </a:ext>
            </a:extLst>
          </p:cNvPr>
          <p:cNvSpPr>
            <a:spLocks noGrp="1"/>
          </p:cNvSpPr>
          <p:nvPr>
            <p:ph type="title"/>
          </p:nvPr>
        </p:nvSpPr>
        <p:spPr>
          <a:xfrm>
            <a:off x="724696" y="165122"/>
            <a:ext cx="7694613" cy="535094"/>
          </a:xfrm>
        </p:spPr>
        <p:txBody>
          <a:bodyPr anchor="t"/>
          <a:lstStyle>
            <a:lvl1pPr algn="ctr">
              <a:defRPr sz="2700" b="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3">
            <a:extLst>
              <a:ext uri="{FF2B5EF4-FFF2-40B4-BE49-F238E27FC236}">
                <a16:creationId xmlns:a16="http://schemas.microsoft.com/office/drawing/2014/main" id="{9DF7D40F-72B4-CE48-8531-8AB1281CB999}"/>
              </a:ext>
            </a:extLst>
          </p:cNvPr>
          <p:cNvSpPr>
            <a:spLocks noGrp="1"/>
          </p:cNvSpPr>
          <p:nvPr>
            <p:ph type="body" sz="quarter" idx="13"/>
          </p:nvPr>
        </p:nvSpPr>
        <p:spPr>
          <a:xfrm>
            <a:off x="724500" y="833718"/>
            <a:ext cx="7686332" cy="3721807"/>
          </a:xfrm>
        </p:spPr>
        <p:txBody>
          <a:bodyPr>
            <a:normAutofit/>
          </a:bodyPr>
          <a:lstStyle>
            <a:lvl1pPr marL="171450" indent="-171450">
              <a:spcBef>
                <a:spcPts val="600"/>
              </a:spcBef>
              <a:buSzPct val="80000"/>
              <a:tabLst/>
              <a:defRPr sz="1800"/>
            </a:lvl1pPr>
            <a:lvl2pPr>
              <a:spcBef>
                <a:spcPts val="600"/>
              </a:spcBef>
              <a:buSzPct val="80000"/>
              <a:defRPr sz="1600"/>
            </a:lvl2pPr>
            <a:lvl3pPr>
              <a:spcBef>
                <a:spcPts val="600"/>
              </a:spcBef>
              <a:buSzPct val="80000"/>
              <a:defRPr sz="1600"/>
            </a:lvl3pPr>
            <a:lvl4pPr>
              <a:spcBef>
                <a:spcPts val="600"/>
              </a:spcBef>
              <a:buSzPct val="80000"/>
              <a:defRPr sz="1400"/>
            </a:lvl4pPr>
            <a:lvl5pPr>
              <a:spcBef>
                <a:spcPts val="600"/>
              </a:spcBef>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352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ck_double title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DE6DBE9-0E96-4464-B8B3-5946D3FFF426}"/>
              </a:ext>
            </a:extLst>
          </p:cNvPr>
          <p:cNvSpPr>
            <a:spLocks noGrp="1"/>
          </p:cNvSpPr>
          <p:nvPr>
            <p:ph type="sldNum" sz="quarter" idx="12"/>
          </p:nvPr>
        </p:nvSpPr>
        <p:spPr/>
        <p:txBody>
          <a:bodyPr/>
          <a:lstStyle/>
          <a:p>
            <a:fld id="{86EC5DD3-BC59-4DEE-A563-BE39EA082DB1}" type="slidenum">
              <a:rPr lang="en-GB" smtClean="0"/>
              <a:pPr/>
              <a:t>‹#›</a:t>
            </a:fld>
            <a:endParaRPr lang="en-GB" dirty="0"/>
          </a:p>
        </p:txBody>
      </p:sp>
      <p:sp>
        <p:nvSpPr>
          <p:cNvPr id="7" name="Title 1">
            <a:extLst>
              <a:ext uri="{FF2B5EF4-FFF2-40B4-BE49-F238E27FC236}">
                <a16:creationId xmlns:a16="http://schemas.microsoft.com/office/drawing/2014/main" id="{EE8B1323-A971-1243-9D8C-F190C60A1FE7}"/>
              </a:ext>
            </a:extLst>
          </p:cNvPr>
          <p:cNvSpPr>
            <a:spLocks noGrp="1"/>
          </p:cNvSpPr>
          <p:nvPr>
            <p:ph type="title" hasCustomPrompt="1"/>
          </p:nvPr>
        </p:nvSpPr>
        <p:spPr>
          <a:xfrm>
            <a:off x="724696" y="165121"/>
            <a:ext cx="7694613" cy="930511"/>
          </a:xfrm>
        </p:spPr>
        <p:txBody>
          <a:bodyPr anchor="t"/>
          <a:lstStyle>
            <a:lvl1pPr algn="ctr">
              <a:defRPr sz="2700" b="0">
                <a:solidFill>
                  <a:schemeClr val="tx2"/>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72194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4_Green Divider">
    <p:spTree>
      <p:nvGrpSpPr>
        <p:cNvPr id="1" name=""/>
        <p:cNvGrpSpPr/>
        <p:nvPr/>
      </p:nvGrpSpPr>
      <p:grpSpPr>
        <a:xfrm>
          <a:off x="0" y="0"/>
          <a:ext cx="0" cy="0"/>
          <a:chOff x="0" y="0"/>
          <a:chExt cx="0" cy="0"/>
        </a:xfrm>
      </p:grpSpPr>
      <p:pic>
        <p:nvPicPr>
          <p:cNvPr id="17" name="Picture 16" descr="A close up of smoke&#10;&#10;Description automatically generated">
            <a:extLst>
              <a:ext uri="{FF2B5EF4-FFF2-40B4-BE49-F238E27FC236}">
                <a16:creationId xmlns:a16="http://schemas.microsoft.com/office/drawing/2014/main" id="{BB82A67E-B013-C042-86BA-4590DD9B79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3" name="Object 2" hidden="1"/>
          <p:cNvGraphicFramePr>
            <a:graphicFrameLocks noChangeAspect="1"/>
          </p:cNvGraphicFramePr>
          <p:nvPr>
            <p:custDataLst>
              <p:tags r:id="rId1"/>
            </p:custDataLst>
          </p:nvPr>
        </p:nvGraphicFramePr>
        <p:xfrm>
          <a:off x="1622" y="1218"/>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8"/>
                        <a:ext cx="1619" cy="1214"/>
                      </a:xfrm>
                      <a:prstGeom prst="rect">
                        <a:avLst/>
                      </a:prstGeom>
                    </p:spPr>
                  </p:pic>
                </p:oleObj>
              </mc:Fallback>
            </mc:AlternateContent>
          </a:graphicData>
        </a:graphic>
      </p:graphicFrame>
      <p:sp>
        <p:nvSpPr>
          <p:cNvPr id="57" name="Document type" hidden="1"/>
          <p:cNvSpPr txBox="1">
            <a:spLocks noChangeArrowheads="1"/>
          </p:cNvSpPr>
          <p:nvPr/>
        </p:nvSpPr>
        <p:spPr bwMode="auto">
          <a:xfrm>
            <a:off x="673100" y="4047491"/>
            <a:ext cx="3432735" cy="16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dirty="0">
                <a:solidFill>
                  <a:schemeClr val="bg1"/>
                </a:solidFill>
                <a:latin typeface="+mn-lt"/>
              </a:rPr>
              <a:t>Document type | Date</a:t>
            </a:r>
          </a:p>
        </p:txBody>
      </p:sp>
      <p:sp>
        <p:nvSpPr>
          <p:cNvPr id="27" name="Title">
            <a:extLst>
              <a:ext uri="{FF2B5EF4-FFF2-40B4-BE49-F238E27FC236}">
                <a16:creationId xmlns:a16="http://schemas.microsoft.com/office/drawing/2014/main" id="{EF1A5DB9-5F52-6D43-9BFE-33293DACD7ED}"/>
              </a:ext>
            </a:extLst>
          </p:cNvPr>
          <p:cNvSpPr>
            <a:spLocks noGrp="1" noChangeArrowheads="1"/>
          </p:cNvSpPr>
          <p:nvPr>
            <p:ph type="ctrTitle"/>
          </p:nvPr>
        </p:nvSpPr>
        <p:spPr bwMode="auto">
          <a:xfrm>
            <a:off x="566012" y="667265"/>
            <a:ext cx="3923610" cy="3797643"/>
          </a:xfrm>
          <a:prstGeom prst="rect">
            <a:avLst/>
          </a:prstGeom>
        </p:spPr>
        <p:txBody>
          <a:bodyPr wrap="square">
            <a:noAutofit/>
          </a:bodyPr>
          <a:lstStyle>
            <a:lvl1pPr>
              <a:defRPr sz="5500" b="1" baseline="0">
                <a:solidFill>
                  <a:schemeClr val="bg1"/>
                </a:solidFill>
                <a:latin typeface="Arial" panose="020B0604020202020204" pitchFamily="34" charset="0"/>
                <a:ea typeface="+mj-ea"/>
                <a:cs typeface="Arial" panose="020B0604020202020204" pitchFamily="34" charset="0"/>
              </a:defRPr>
            </a:lvl1pPr>
          </a:lstStyle>
          <a:p>
            <a:pPr lvl="0" latinLnBrk="0"/>
            <a:r>
              <a:rPr lang="en-US" noProof="0" dirty="0"/>
              <a:t>Click to edit Master title style</a:t>
            </a:r>
          </a:p>
        </p:txBody>
      </p:sp>
      <p:sp>
        <p:nvSpPr>
          <p:cNvPr id="28" name="Slide Number Placeholder 8">
            <a:extLst>
              <a:ext uri="{FF2B5EF4-FFF2-40B4-BE49-F238E27FC236}">
                <a16:creationId xmlns:a16="http://schemas.microsoft.com/office/drawing/2014/main" id="{2CD0014A-FA6E-8740-ADB5-9C9CE9235F1B}"/>
              </a:ext>
            </a:extLst>
          </p:cNvPr>
          <p:cNvSpPr>
            <a:spLocks noGrp="1"/>
          </p:cNvSpPr>
          <p:nvPr>
            <p:ph type="sldNum" sz="quarter" idx="12"/>
          </p:nvPr>
        </p:nvSpPr>
        <p:spPr>
          <a:xfrm>
            <a:off x="25971" y="4923942"/>
            <a:ext cx="442392" cy="147098"/>
          </a:xfrm>
        </p:spPr>
        <p:txBody>
          <a:bodyPr/>
          <a:lstStyle>
            <a:lvl1pPr>
              <a:defRPr>
                <a:solidFill>
                  <a:schemeClr val="bg1"/>
                </a:solidFill>
              </a:defRPr>
            </a:lvl1pPr>
          </a:lstStyle>
          <a:p>
            <a:fld id="{86EC5DD3-BC59-4DEE-A563-BE39EA082DB1}" type="slidenum">
              <a:rPr lang="en-GB" smtClean="0"/>
              <a:pPr/>
              <a:t>‹#›</a:t>
            </a:fld>
            <a:endParaRPr lang="en-GB" dirty="0"/>
          </a:p>
        </p:txBody>
      </p:sp>
    </p:spTree>
    <p:extLst>
      <p:ext uri="{BB962C8B-B14F-4D97-AF65-F5344CB8AC3E}">
        <p14:creationId xmlns:p14="http://schemas.microsoft.com/office/powerpoint/2010/main" val="119174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_single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F90433-54AE-244C-B222-E03C72ABB8AD}"/>
              </a:ext>
            </a:extLst>
          </p:cNvPr>
          <p:cNvSpPr/>
          <p:nvPr userDrawn="1"/>
        </p:nvSpPr>
        <p:spPr>
          <a:xfrm>
            <a:off x="0" y="0"/>
            <a:ext cx="9144000" cy="46708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DE6DBE9-0E96-4464-B8B3-5946D3FFF426}"/>
              </a:ext>
            </a:extLst>
          </p:cNvPr>
          <p:cNvSpPr>
            <a:spLocks noGrp="1"/>
          </p:cNvSpPr>
          <p:nvPr>
            <p:ph type="sldNum" sz="quarter" idx="12"/>
          </p:nvPr>
        </p:nvSpPr>
        <p:spPr/>
        <p:txBody>
          <a:bodyPr/>
          <a:lstStyle/>
          <a:p>
            <a:fld id="{86EC5DD3-BC59-4DEE-A563-BE39EA082DB1}" type="slidenum">
              <a:rPr lang="en-GB" smtClean="0"/>
              <a:pPr/>
              <a:t>‹#›</a:t>
            </a:fld>
            <a:endParaRPr lang="en-GB" dirty="0"/>
          </a:p>
        </p:txBody>
      </p:sp>
      <p:sp>
        <p:nvSpPr>
          <p:cNvPr id="12" name="Title 1">
            <a:extLst>
              <a:ext uri="{FF2B5EF4-FFF2-40B4-BE49-F238E27FC236}">
                <a16:creationId xmlns:a16="http://schemas.microsoft.com/office/drawing/2014/main" id="{CA932D2B-18FD-6B47-AA01-96A8166F9F26}"/>
              </a:ext>
            </a:extLst>
          </p:cNvPr>
          <p:cNvSpPr>
            <a:spLocks noGrp="1"/>
          </p:cNvSpPr>
          <p:nvPr>
            <p:ph type="title"/>
          </p:nvPr>
        </p:nvSpPr>
        <p:spPr>
          <a:xfrm>
            <a:off x="724696" y="165122"/>
            <a:ext cx="7694613" cy="535094"/>
          </a:xfrm>
        </p:spPr>
        <p:txBody>
          <a:bodyPr anchor="t"/>
          <a:lstStyle>
            <a:lvl1pPr algn="ctr">
              <a:defRPr sz="27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04A435F7-0D40-364A-9622-AF7480EB22FF}"/>
              </a:ext>
            </a:extLst>
          </p:cNvPr>
          <p:cNvSpPr>
            <a:spLocks noGrp="1"/>
          </p:cNvSpPr>
          <p:nvPr>
            <p:ph type="body" sz="quarter" idx="13"/>
          </p:nvPr>
        </p:nvSpPr>
        <p:spPr>
          <a:xfrm>
            <a:off x="724500" y="864200"/>
            <a:ext cx="7686332" cy="3295908"/>
          </a:xfrm>
        </p:spPr>
        <p:txBody>
          <a:bodyPr>
            <a:normAutofit/>
          </a:bodyPr>
          <a:lstStyle>
            <a:lvl1pPr marL="171450" indent="-171450">
              <a:spcBef>
                <a:spcPts val="600"/>
              </a:spcBef>
              <a:buClr>
                <a:schemeClr val="bg1"/>
              </a:buClr>
              <a:buSzPct val="80000"/>
              <a:tabLst/>
              <a:defRPr sz="1800">
                <a:solidFill>
                  <a:schemeClr val="bg1"/>
                </a:solidFill>
              </a:defRPr>
            </a:lvl1pPr>
            <a:lvl2pPr>
              <a:spcBef>
                <a:spcPts val="600"/>
              </a:spcBef>
              <a:buClr>
                <a:schemeClr val="bg1"/>
              </a:buClr>
              <a:buSzPct val="80000"/>
              <a:defRPr sz="1600">
                <a:solidFill>
                  <a:schemeClr val="bg1"/>
                </a:solidFill>
              </a:defRPr>
            </a:lvl2pPr>
            <a:lvl3pPr>
              <a:spcBef>
                <a:spcPts val="600"/>
              </a:spcBef>
              <a:buClr>
                <a:schemeClr val="bg1"/>
              </a:buClr>
              <a:buSzPct val="80000"/>
              <a:defRPr sz="1600">
                <a:solidFill>
                  <a:schemeClr val="bg1"/>
                </a:solidFill>
              </a:defRPr>
            </a:lvl3pPr>
            <a:lvl4pPr>
              <a:spcBef>
                <a:spcPts val="600"/>
              </a:spcBef>
              <a:buClr>
                <a:schemeClr val="bg1"/>
              </a:buClr>
              <a:buSzPct val="80000"/>
              <a:defRPr sz="1400">
                <a:solidFill>
                  <a:schemeClr val="bg1"/>
                </a:solidFill>
              </a:defRPr>
            </a:lvl4pPr>
            <a:lvl5pPr>
              <a:spcBef>
                <a:spcPts val="600"/>
              </a:spcBef>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01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mple_single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F90433-54AE-244C-B222-E03C72ABB8AD}"/>
              </a:ext>
            </a:extLst>
          </p:cNvPr>
          <p:cNvSpPr/>
          <p:nvPr userDrawn="1"/>
        </p:nvSpPr>
        <p:spPr>
          <a:xfrm>
            <a:off x="0" y="0"/>
            <a:ext cx="9144000" cy="46708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DE6DBE9-0E96-4464-B8B3-5946D3FFF426}"/>
              </a:ext>
            </a:extLst>
          </p:cNvPr>
          <p:cNvSpPr>
            <a:spLocks noGrp="1"/>
          </p:cNvSpPr>
          <p:nvPr>
            <p:ph type="sldNum" sz="quarter" idx="12"/>
          </p:nvPr>
        </p:nvSpPr>
        <p:spPr/>
        <p:txBody>
          <a:bodyPr/>
          <a:lstStyle/>
          <a:p>
            <a:fld id="{86EC5DD3-BC59-4DEE-A563-BE39EA082DB1}" type="slidenum">
              <a:rPr lang="en-GB" smtClean="0"/>
              <a:pPr/>
              <a:t>‹#›</a:t>
            </a:fld>
            <a:endParaRPr lang="en-GB" dirty="0"/>
          </a:p>
        </p:txBody>
      </p:sp>
      <p:sp>
        <p:nvSpPr>
          <p:cNvPr id="12" name="Title 1">
            <a:extLst>
              <a:ext uri="{FF2B5EF4-FFF2-40B4-BE49-F238E27FC236}">
                <a16:creationId xmlns:a16="http://schemas.microsoft.com/office/drawing/2014/main" id="{CA932D2B-18FD-6B47-AA01-96A8166F9F26}"/>
              </a:ext>
            </a:extLst>
          </p:cNvPr>
          <p:cNvSpPr>
            <a:spLocks noGrp="1"/>
          </p:cNvSpPr>
          <p:nvPr>
            <p:ph type="title"/>
          </p:nvPr>
        </p:nvSpPr>
        <p:spPr>
          <a:xfrm>
            <a:off x="724696" y="165122"/>
            <a:ext cx="7694613" cy="535094"/>
          </a:xfrm>
        </p:spPr>
        <p:txBody>
          <a:bodyPr anchor="t"/>
          <a:lstStyle>
            <a:lvl1pPr algn="ctr">
              <a:defRPr sz="27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13">
            <a:extLst>
              <a:ext uri="{FF2B5EF4-FFF2-40B4-BE49-F238E27FC236}">
                <a16:creationId xmlns:a16="http://schemas.microsoft.com/office/drawing/2014/main" id="{04A435F7-0D40-364A-9622-AF7480EB22FF}"/>
              </a:ext>
            </a:extLst>
          </p:cNvPr>
          <p:cNvSpPr>
            <a:spLocks noGrp="1"/>
          </p:cNvSpPr>
          <p:nvPr>
            <p:ph type="body" sz="quarter" idx="13"/>
          </p:nvPr>
        </p:nvSpPr>
        <p:spPr>
          <a:xfrm>
            <a:off x="724500" y="864200"/>
            <a:ext cx="7686332" cy="3295908"/>
          </a:xfrm>
        </p:spPr>
        <p:txBody>
          <a:bodyPr>
            <a:normAutofit/>
          </a:bodyPr>
          <a:lstStyle>
            <a:lvl1pPr marL="171450" indent="-171450">
              <a:spcBef>
                <a:spcPts val="600"/>
              </a:spcBef>
              <a:buClr>
                <a:schemeClr val="bg1"/>
              </a:buClr>
              <a:buSzPct val="80000"/>
              <a:tabLst/>
              <a:defRPr sz="1800">
                <a:solidFill>
                  <a:schemeClr val="bg1"/>
                </a:solidFill>
              </a:defRPr>
            </a:lvl1pPr>
            <a:lvl2pPr>
              <a:spcBef>
                <a:spcPts val="600"/>
              </a:spcBef>
              <a:buClr>
                <a:schemeClr val="bg1"/>
              </a:buClr>
              <a:buSzPct val="80000"/>
              <a:defRPr sz="1600">
                <a:solidFill>
                  <a:schemeClr val="bg1"/>
                </a:solidFill>
              </a:defRPr>
            </a:lvl2pPr>
            <a:lvl3pPr>
              <a:spcBef>
                <a:spcPts val="600"/>
              </a:spcBef>
              <a:buClr>
                <a:schemeClr val="bg1"/>
              </a:buClr>
              <a:buSzPct val="80000"/>
              <a:defRPr sz="1600">
                <a:solidFill>
                  <a:schemeClr val="bg1"/>
                </a:solidFill>
              </a:defRPr>
            </a:lvl3pPr>
            <a:lvl4pPr>
              <a:spcBef>
                <a:spcPts val="600"/>
              </a:spcBef>
              <a:buClr>
                <a:schemeClr val="bg1"/>
              </a:buClr>
              <a:buSzPct val="80000"/>
              <a:defRPr sz="1400">
                <a:solidFill>
                  <a:schemeClr val="bg1"/>
                </a:solidFill>
              </a:defRPr>
            </a:lvl4pPr>
            <a:lvl5pPr>
              <a:spcBef>
                <a:spcPts val="600"/>
              </a:spcBef>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3847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avy Divi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2" y="1218"/>
          <a:ext cx="1619" cy="121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2" y="1218"/>
                        <a:ext cx="1619" cy="1214"/>
                      </a:xfrm>
                      <a:prstGeom prst="rect">
                        <a:avLst/>
                      </a:prstGeom>
                    </p:spPr>
                  </p:pic>
                </p:oleObj>
              </mc:Fallback>
            </mc:AlternateContent>
          </a:graphicData>
        </a:graphic>
      </p:graphicFrame>
      <p:sp>
        <p:nvSpPr>
          <p:cNvPr id="57" name="Document type" hidden="1"/>
          <p:cNvSpPr txBox="1">
            <a:spLocks noChangeArrowheads="1"/>
          </p:cNvSpPr>
          <p:nvPr/>
        </p:nvSpPr>
        <p:spPr bwMode="auto">
          <a:xfrm>
            <a:off x="673100" y="4047491"/>
            <a:ext cx="3432735" cy="16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dirty="0">
                <a:solidFill>
                  <a:schemeClr val="bg1"/>
                </a:solidFill>
                <a:latin typeface="+mn-lt"/>
              </a:rPr>
              <a:t>Document type | Date</a:t>
            </a:r>
          </a:p>
        </p:txBody>
      </p:sp>
      <p:sp>
        <p:nvSpPr>
          <p:cNvPr id="2" name="Rectangle 1">
            <a:extLst>
              <a:ext uri="{FF2B5EF4-FFF2-40B4-BE49-F238E27FC236}">
                <a16:creationId xmlns:a16="http://schemas.microsoft.com/office/drawing/2014/main" id="{F2DC4288-3963-D34E-95A0-100FBF46BA89}"/>
              </a:ext>
            </a:extLst>
          </p:cNvPr>
          <p:cNvSpPr/>
          <p:nvPr userDrawn="1"/>
        </p:nvSpPr>
        <p:spPr>
          <a:xfrm>
            <a:off x="2875" y="0"/>
            <a:ext cx="4972247" cy="5143500"/>
          </a:xfrm>
          <a:prstGeom prst="rect">
            <a:avLst/>
          </a:prstGeom>
          <a:solidFill>
            <a:schemeClr val="accent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12" name="Rectangle 11">
            <a:extLst>
              <a:ext uri="{FF2B5EF4-FFF2-40B4-BE49-F238E27FC236}">
                <a16:creationId xmlns:a16="http://schemas.microsoft.com/office/drawing/2014/main" id="{C32B8598-BADC-8F43-8236-A705E302F821}"/>
              </a:ext>
            </a:extLst>
          </p:cNvPr>
          <p:cNvSpPr/>
          <p:nvPr userDrawn="1"/>
        </p:nvSpPr>
        <p:spPr>
          <a:xfrm>
            <a:off x="-13409" y="0"/>
            <a:ext cx="4403422" cy="5143500"/>
          </a:xfrm>
          <a:prstGeom prst="rect">
            <a:avLst/>
          </a:prstGeom>
          <a:solidFill>
            <a:schemeClr val="accent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13" name="Rectangle 12">
            <a:extLst>
              <a:ext uri="{FF2B5EF4-FFF2-40B4-BE49-F238E27FC236}">
                <a16:creationId xmlns:a16="http://schemas.microsoft.com/office/drawing/2014/main" id="{8FDC3C25-E508-8E47-9F32-111EFF1C0850}"/>
              </a:ext>
            </a:extLst>
          </p:cNvPr>
          <p:cNvSpPr/>
          <p:nvPr userDrawn="1"/>
        </p:nvSpPr>
        <p:spPr>
          <a:xfrm>
            <a:off x="0" y="0"/>
            <a:ext cx="3694560" cy="5143500"/>
          </a:xfrm>
          <a:prstGeom prst="rect">
            <a:avLst/>
          </a:prstGeom>
          <a:solidFill>
            <a:schemeClr val="accent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18" name="Title">
            <a:extLst>
              <a:ext uri="{FF2B5EF4-FFF2-40B4-BE49-F238E27FC236}">
                <a16:creationId xmlns:a16="http://schemas.microsoft.com/office/drawing/2014/main" id="{416FEBD3-E147-2E40-8D3D-1087D06ED432}"/>
              </a:ext>
            </a:extLst>
          </p:cNvPr>
          <p:cNvSpPr>
            <a:spLocks noGrp="1" noChangeArrowheads="1"/>
          </p:cNvSpPr>
          <p:nvPr userDrawn="1">
            <p:ph type="ctrTitle"/>
          </p:nvPr>
        </p:nvSpPr>
        <p:spPr bwMode="auto">
          <a:xfrm>
            <a:off x="566012" y="667265"/>
            <a:ext cx="3923610" cy="3797643"/>
          </a:xfrm>
          <a:prstGeom prst="rect">
            <a:avLst/>
          </a:prstGeom>
        </p:spPr>
        <p:txBody>
          <a:bodyPr wrap="square">
            <a:noAutofit/>
          </a:bodyPr>
          <a:lstStyle>
            <a:lvl1pPr>
              <a:defRPr sz="5500" b="1" baseline="0">
                <a:solidFill>
                  <a:schemeClr val="bg1"/>
                </a:solidFill>
                <a:latin typeface="Arial" panose="020B0604020202020204" pitchFamily="34" charset="0"/>
                <a:ea typeface="+mj-ea"/>
                <a:cs typeface="Arial" panose="020B0604020202020204" pitchFamily="34" charset="0"/>
              </a:defRPr>
            </a:lvl1pPr>
          </a:lstStyle>
          <a:p>
            <a:pPr lvl="0" latinLnBrk="0"/>
            <a:r>
              <a:rPr lang="en-US" noProof="0" dirty="0"/>
              <a:t>Click to edit Master title style</a:t>
            </a:r>
          </a:p>
        </p:txBody>
      </p:sp>
      <p:sp>
        <p:nvSpPr>
          <p:cNvPr id="21" name="Slide Number Placeholder 8">
            <a:extLst>
              <a:ext uri="{FF2B5EF4-FFF2-40B4-BE49-F238E27FC236}">
                <a16:creationId xmlns:a16="http://schemas.microsoft.com/office/drawing/2014/main" id="{A954F646-2B0D-A341-A523-F6FA713288A8}"/>
              </a:ext>
            </a:extLst>
          </p:cNvPr>
          <p:cNvSpPr>
            <a:spLocks noGrp="1"/>
          </p:cNvSpPr>
          <p:nvPr userDrawn="1">
            <p:ph type="sldNum" sz="quarter" idx="12"/>
          </p:nvPr>
        </p:nvSpPr>
        <p:spPr>
          <a:xfrm>
            <a:off x="25971" y="4923942"/>
            <a:ext cx="442392" cy="147098"/>
          </a:xfrm>
        </p:spPr>
        <p:txBody>
          <a:bodyPr/>
          <a:lstStyle>
            <a:lvl1pPr>
              <a:defRPr>
                <a:solidFill>
                  <a:schemeClr val="bg1"/>
                </a:solidFill>
              </a:defRPr>
            </a:lvl1pPr>
          </a:lstStyle>
          <a:p>
            <a:fld id="{86EC5DD3-BC59-4DEE-A563-BE39EA082DB1}" type="slidenum">
              <a:rPr lang="en-GB" smtClean="0"/>
              <a:pPr/>
              <a:t>‹#›</a:t>
            </a:fld>
            <a:endParaRPr lang="en-GB" dirty="0"/>
          </a:p>
        </p:txBody>
      </p:sp>
      <p:pic>
        <p:nvPicPr>
          <p:cNvPr id="11" name="Picture 10" descr="Takeda_Logo_Pos_RGB.emf">
            <a:extLst>
              <a:ext uri="{FF2B5EF4-FFF2-40B4-BE49-F238E27FC236}">
                <a16:creationId xmlns:a16="http://schemas.microsoft.com/office/drawing/2014/main" id="{00C27B62-F268-4C40-96D1-C35D67EB75B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989871" y="4784150"/>
            <a:ext cx="599686" cy="200950"/>
          </a:xfrm>
          <a:prstGeom prst="rect">
            <a:avLst/>
          </a:prstGeom>
        </p:spPr>
      </p:pic>
      <p:cxnSp>
        <p:nvCxnSpPr>
          <p:cNvPr id="14" name="Straight Connector 13">
            <a:extLst>
              <a:ext uri="{FF2B5EF4-FFF2-40B4-BE49-F238E27FC236}">
                <a16:creationId xmlns:a16="http://schemas.microsoft.com/office/drawing/2014/main" id="{0E990895-3475-1D47-93EE-6E187C0055E2}"/>
              </a:ext>
            </a:extLst>
          </p:cNvPr>
          <p:cNvCxnSpPr>
            <a:cxnSpLocks/>
          </p:cNvCxnSpPr>
          <p:nvPr userDrawn="1"/>
        </p:nvCxnSpPr>
        <p:spPr>
          <a:xfrm>
            <a:off x="7686459" y="4771380"/>
            <a:ext cx="0" cy="25438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939A6BC-A0BC-5E4E-BF32-D154644B236E}"/>
              </a:ext>
            </a:extLst>
          </p:cNvPr>
          <p:cNvSpPr/>
          <p:nvPr userDrawn="1"/>
        </p:nvSpPr>
        <p:spPr>
          <a:xfrm>
            <a:off x="7708211" y="4735637"/>
            <a:ext cx="1289098" cy="307777"/>
          </a:xfrm>
          <a:prstGeom prst="rect">
            <a:avLst/>
          </a:prstGeom>
        </p:spPr>
        <p:txBody>
          <a:bodyPr wrap="square">
            <a:spAutoFit/>
          </a:bodyPr>
          <a:lstStyle/>
          <a:p>
            <a:r>
              <a:rPr lang="en-US" sz="700" b="0" i="1" u="none" strike="noStrike" dirty="0">
                <a:solidFill>
                  <a:schemeClr val="bg1"/>
                </a:solidFill>
                <a:effectLst/>
                <a:latin typeface="Avenir Light" panose="020B0402020203020204" pitchFamily="34" charset="77"/>
              </a:rPr>
              <a:t>Creating New Expectations: </a:t>
            </a:r>
            <a:r>
              <a:rPr lang="en-US" sz="700" b="1" i="1" u="none" strike="noStrike" dirty="0">
                <a:solidFill>
                  <a:schemeClr val="bg1"/>
                </a:solidFill>
                <a:effectLst/>
                <a:latin typeface="Avenir Light" panose="020B0402020203020204" pitchFamily="34" charset="77"/>
              </a:rPr>
              <a:t>#</a:t>
            </a:r>
            <a:r>
              <a:rPr lang="en-US" sz="700" b="1" i="1" u="none" strike="noStrike" dirty="0" err="1">
                <a:solidFill>
                  <a:schemeClr val="bg1"/>
                </a:solidFill>
                <a:effectLst/>
                <a:latin typeface="Avenir Light" panose="020B0402020203020204" pitchFamily="34" charset="77"/>
              </a:rPr>
              <a:t>Togetherorg</a:t>
            </a:r>
            <a:endParaRPr lang="en-US" sz="700" b="1" dirty="0">
              <a:solidFill>
                <a:schemeClr val="bg1"/>
              </a:solidFill>
            </a:endParaRPr>
          </a:p>
        </p:txBody>
      </p:sp>
    </p:spTree>
    <p:extLst>
      <p:ext uri="{BB962C8B-B14F-4D97-AF65-F5344CB8AC3E}">
        <p14:creationId xmlns:p14="http://schemas.microsoft.com/office/powerpoint/2010/main" val="362070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eal Divider">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id="{14064B70-620C-8346-8DFA-7CE8232CB7D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graphicFrame>
        <p:nvGraphicFramePr>
          <p:cNvPr id="3" name="Object 2" hidden="1"/>
          <p:cNvGraphicFramePr>
            <a:graphicFrameLocks noChangeAspect="1"/>
          </p:cNvGraphicFramePr>
          <p:nvPr>
            <p:custDataLst>
              <p:tags r:id="rId1"/>
            </p:custDataLst>
          </p:nvPr>
        </p:nvGraphicFramePr>
        <p:xfrm>
          <a:off x="1622" y="1218"/>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8"/>
                        <a:ext cx="1619" cy="1214"/>
                      </a:xfrm>
                      <a:prstGeom prst="rect">
                        <a:avLst/>
                      </a:prstGeom>
                    </p:spPr>
                  </p:pic>
                </p:oleObj>
              </mc:Fallback>
            </mc:AlternateContent>
          </a:graphicData>
        </a:graphic>
      </p:graphicFrame>
      <p:sp>
        <p:nvSpPr>
          <p:cNvPr id="57" name="Document type" hidden="1"/>
          <p:cNvSpPr txBox="1">
            <a:spLocks noChangeArrowheads="1"/>
          </p:cNvSpPr>
          <p:nvPr/>
        </p:nvSpPr>
        <p:spPr bwMode="auto">
          <a:xfrm>
            <a:off x="673100" y="4047491"/>
            <a:ext cx="3432735" cy="16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dirty="0">
                <a:solidFill>
                  <a:schemeClr val="bg1"/>
                </a:solidFill>
                <a:latin typeface="+mn-lt"/>
              </a:rPr>
              <a:t>Document type | Date</a:t>
            </a:r>
          </a:p>
        </p:txBody>
      </p:sp>
      <p:pic>
        <p:nvPicPr>
          <p:cNvPr id="15" name="Picture 14">
            <a:extLst>
              <a:ext uri="{FF2B5EF4-FFF2-40B4-BE49-F238E27FC236}">
                <a16:creationId xmlns:a16="http://schemas.microsoft.com/office/drawing/2014/main" id="{15B0D95D-F177-344C-A131-01FE89EED35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t="-3"/>
          <a:stretch/>
        </p:blipFill>
        <p:spPr>
          <a:xfrm>
            <a:off x="-13409" y="-11328"/>
            <a:ext cx="9157409" cy="5154827"/>
          </a:xfrm>
          <a:prstGeom prst="rect">
            <a:avLst/>
          </a:prstGeom>
        </p:spPr>
      </p:pic>
      <p:sp>
        <p:nvSpPr>
          <p:cNvPr id="26" name="Rectangle 25">
            <a:extLst>
              <a:ext uri="{FF2B5EF4-FFF2-40B4-BE49-F238E27FC236}">
                <a16:creationId xmlns:a16="http://schemas.microsoft.com/office/drawing/2014/main" id="{34904454-7564-7B4E-9461-3F997ADA278F}"/>
              </a:ext>
            </a:extLst>
          </p:cNvPr>
          <p:cNvSpPr/>
          <p:nvPr userDrawn="1"/>
        </p:nvSpPr>
        <p:spPr>
          <a:xfrm>
            <a:off x="2875" y="0"/>
            <a:ext cx="4972247" cy="5143500"/>
          </a:xfrm>
          <a:prstGeom prst="rect">
            <a:avLst/>
          </a:prstGeom>
          <a:solidFill>
            <a:schemeClr val="bg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27" name="Rectangle 26">
            <a:extLst>
              <a:ext uri="{FF2B5EF4-FFF2-40B4-BE49-F238E27FC236}">
                <a16:creationId xmlns:a16="http://schemas.microsoft.com/office/drawing/2014/main" id="{3FE24201-5104-4B45-A3F8-9AF3FE50D163}"/>
              </a:ext>
            </a:extLst>
          </p:cNvPr>
          <p:cNvSpPr/>
          <p:nvPr userDrawn="1"/>
        </p:nvSpPr>
        <p:spPr>
          <a:xfrm>
            <a:off x="-13409" y="0"/>
            <a:ext cx="4403422" cy="5143500"/>
          </a:xfrm>
          <a:prstGeom prst="rect">
            <a:avLst/>
          </a:prstGeom>
          <a:solidFill>
            <a:schemeClr val="bg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28" name="Rectangle 27">
            <a:extLst>
              <a:ext uri="{FF2B5EF4-FFF2-40B4-BE49-F238E27FC236}">
                <a16:creationId xmlns:a16="http://schemas.microsoft.com/office/drawing/2014/main" id="{EC5589B0-4A90-B145-B601-4AA9ECB2C7F6}"/>
              </a:ext>
            </a:extLst>
          </p:cNvPr>
          <p:cNvSpPr/>
          <p:nvPr userDrawn="1"/>
        </p:nvSpPr>
        <p:spPr>
          <a:xfrm>
            <a:off x="0" y="0"/>
            <a:ext cx="3694560" cy="5143500"/>
          </a:xfrm>
          <a:prstGeom prst="rect">
            <a:avLst/>
          </a:prstGeom>
          <a:solidFill>
            <a:schemeClr val="bg2">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tx1"/>
              </a:solidFill>
            </a:endParaRPr>
          </a:p>
        </p:txBody>
      </p:sp>
      <p:sp>
        <p:nvSpPr>
          <p:cNvPr id="29" name="Title">
            <a:extLst>
              <a:ext uri="{FF2B5EF4-FFF2-40B4-BE49-F238E27FC236}">
                <a16:creationId xmlns:a16="http://schemas.microsoft.com/office/drawing/2014/main" id="{8B4A86EC-9046-DA49-816E-0348D1DB195E}"/>
              </a:ext>
            </a:extLst>
          </p:cNvPr>
          <p:cNvSpPr>
            <a:spLocks noGrp="1" noChangeArrowheads="1"/>
          </p:cNvSpPr>
          <p:nvPr>
            <p:ph type="ctrTitle"/>
          </p:nvPr>
        </p:nvSpPr>
        <p:spPr bwMode="auto">
          <a:xfrm>
            <a:off x="566012" y="667265"/>
            <a:ext cx="3923610" cy="3797643"/>
          </a:xfrm>
          <a:prstGeom prst="rect">
            <a:avLst/>
          </a:prstGeom>
        </p:spPr>
        <p:txBody>
          <a:bodyPr wrap="square">
            <a:noAutofit/>
          </a:bodyPr>
          <a:lstStyle>
            <a:lvl1pPr>
              <a:defRPr sz="5500" b="1" baseline="0">
                <a:solidFill>
                  <a:schemeClr val="bg1"/>
                </a:solidFill>
                <a:latin typeface="Arial" panose="020B0604020202020204" pitchFamily="34" charset="0"/>
                <a:ea typeface="+mj-ea"/>
                <a:cs typeface="Arial" panose="020B0604020202020204" pitchFamily="34" charset="0"/>
              </a:defRPr>
            </a:lvl1pPr>
          </a:lstStyle>
          <a:p>
            <a:pPr lvl="0" latinLnBrk="0"/>
            <a:r>
              <a:rPr lang="en-US" noProof="0" dirty="0"/>
              <a:t>Click to edit Master title style</a:t>
            </a:r>
          </a:p>
        </p:txBody>
      </p:sp>
      <p:sp>
        <p:nvSpPr>
          <p:cNvPr id="30" name="Slide Number Placeholder 8">
            <a:extLst>
              <a:ext uri="{FF2B5EF4-FFF2-40B4-BE49-F238E27FC236}">
                <a16:creationId xmlns:a16="http://schemas.microsoft.com/office/drawing/2014/main" id="{47325AFA-A5AF-344F-9D41-A515DE09EABA}"/>
              </a:ext>
            </a:extLst>
          </p:cNvPr>
          <p:cNvSpPr>
            <a:spLocks noGrp="1"/>
          </p:cNvSpPr>
          <p:nvPr>
            <p:ph type="sldNum" sz="quarter" idx="12"/>
          </p:nvPr>
        </p:nvSpPr>
        <p:spPr>
          <a:xfrm>
            <a:off x="25971" y="4923942"/>
            <a:ext cx="442392" cy="147098"/>
          </a:xfrm>
        </p:spPr>
        <p:txBody>
          <a:bodyPr/>
          <a:lstStyle>
            <a:lvl1pPr>
              <a:defRPr>
                <a:solidFill>
                  <a:schemeClr val="bg1"/>
                </a:solidFill>
              </a:defRPr>
            </a:lvl1pPr>
          </a:lstStyle>
          <a:p>
            <a:fld id="{86EC5DD3-BC59-4DEE-A563-BE39EA082DB1}" type="slidenum">
              <a:rPr lang="en-GB" smtClean="0"/>
              <a:pPr/>
              <a:t>‹#›</a:t>
            </a:fld>
            <a:endParaRPr lang="en-GB" dirty="0"/>
          </a:p>
        </p:txBody>
      </p:sp>
    </p:spTree>
    <p:extLst>
      <p:ext uri="{BB962C8B-B14F-4D97-AF65-F5344CB8AC3E}">
        <p14:creationId xmlns:p14="http://schemas.microsoft.com/office/powerpoint/2010/main" val="61805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04813" y="927498"/>
            <a:ext cx="8343651" cy="3696480"/>
          </a:xfrm>
          <a:prstGeom prst="rect">
            <a:avLst/>
          </a:prstGeom>
        </p:spPr>
        <p:txBody>
          <a:bodyPr vert="horz" lIns="0" tIns="45720" rIns="91440" bIns="45720" rtlCol="0">
            <a:normAutofit/>
          </a:bodyPr>
          <a:lstStyle/>
          <a:p>
            <a:pPr lvl="0"/>
            <a:r>
              <a:rPr kumimoji="1" lang="en-US" altLang="ja-JP" dirty="0"/>
              <a:t>Master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6" name="スライド番号プレースホルダ 5"/>
          <p:cNvSpPr>
            <a:spLocks noGrp="1"/>
          </p:cNvSpPr>
          <p:nvPr>
            <p:ph type="sldNum" sz="quarter" idx="4"/>
          </p:nvPr>
        </p:nvSpPr>
        <p:spPr>
          <a:xfrm>
            <a:off x="25971" y="4923942"/>
            <a:ext cx="442392" cy="147098"/>
          </a:xfrm>
          <a:prstGeom prst="rect">
            <a:avLst/>
          </a:prstGeom>
        </p:spPr>
        <p:txBody>
          <a:bodyPr vert="horz" lIns="72000" tIns="45720" rIns="0" bIns="45720" rtlCol="0" anchor="ctr"/>
          <a:lstStyle>
            <a:lvl1pPr algn="l">
              <a:defRPr sz="675">
                <a:solidFill>
                  <a:srgbClr val="898989"/>
                </a:solidFill>
                <a:latin typeface="Calibri" pitchFamily="34" charset="0"/>
                <a:ea typeface="メイリオ" pitchFamily="50" charset="-128"/>
                <a:cs typeface="Calibri" pitchFamily="34" charset="0"/>
              </a:defRPr>
            </a:lvl1pPr>
          </a:lstStyle>
          <a:p>
            <a:fld id="{E9B57936-92EF-4126-AE48-1D9D36D15E98}" type="slidenum">
              <a:rPr lang="ja-JP" altLang="en-US" smtClean="0"/>
              <a:pPr/>
              <a:t>‹#›</a:t>
            </a:fld>
            <a:endParaRPr lang="ja-JP" altLang="en-US"/>
          </a:p>
        </p:txBody>
      </p:sp>
      <p:sp>
        <p:nvSpPr>
          <p:cNvPr id="15" name="タイトル プレースホルダ 1"/>
          <p:cNvSpPr>
            <a:spLocks noGrp="1"/>
          </p:cNvSpPr>
          <p:nvPr>
            <p:ph type="title"/>
          </p:nvPr>
        </p:nvSpPr>
        <p:spPr>
          <a:xfrm>
            <a:off x="395288" y="99577"/>
            <a:ext cx="8353176" cy="527957"/>
          </a:xfrm>
          <a:prstGeom prst="rect">
            <a:avLst/>
          </a:prstGeom>
        </p:spPr>
        <p:txBody>
          <a:bodyPr vert="horz" lIns="0" tIns="45720" rIns="91440" bIns="45720" rtlCol="0" anchor="ctr">
            <a:noAutofit/>
          </a:bodyPr>
          <a:lstStyle/>
          <a:p>
            <a:r>
              <a:rPr kumimoji="1" lang="en-US" altLang="ja-JP" dirty="0"/>
              <a:t>Master title</a:t>
            </a:r>
            <a:endParaRPr kumimoji="1" lang="ja-JP" altLang="en-US" dirty="0"/>
          </a:p>
        </p:txBody>
      </p:sp>
    </p:spTree>
    <p:extLst>
      <p:ext uri="{BB962C8B-B14F-4D97-AF65-F5344CB8AC3E}">
        <p14:creationId xmlns:p14="http://schemas.microsoft.com/office/powerpoint/2010/main" val="4206625818"/>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42" r:id="rId3"/>
    <p:sldLayoutId id="2147484143" r:id="rId4"/>
    <p:sldLayoutId id="2147484177" r:id="rId5"/>
    <p:sldLayoutId id="2147484152" r:id="rId6"/>
    <p:sldLayoutId id="2147484159" r:id="rId7"/>
    <p:sldLayoutId id="2147484178" r:id="rId8"/>
    <p:sldLayoutId id="2147484223" r:id="rId9"/>
  </p:sldLayoutIdLst>
  <p:transition spd="slow">
    <p:push dir="u"/>
  </p:transition>
  <p:hf hdr="0" dt="0"/>
  <p:txStyles>
    <p:titleStyle>
      <a:lvl1pPr algn="l" defTabSz="685800" rtl="0" eaLnBrk="1" latinLnBrk="0" hangingPunct="1">
        <a:spcBef>
          <a:spcPct val="0"/>
        </a:spcBef>
        <a:buNone/>
        <a:defRPr kumimoji="1" sz="2100" kern="1200" baseline="0">
          <a:solidFill>
            <a:schemeClr val="tx2"/>
          </a:solidFill>
          <a:latin typeface="Arial" panose="020B0604020202020204" pitchFamily="34" charset="0"/>
          <a:ea typeface="メイリオ" pitchFamily="50" charset="-128"/>
          <a:cs typeface="Arial" panose="020B0604020202020204" pitchFamily="34" charset="0"/>
        </a:defRPr>
      </a:lvl1pPr>
    </p:titleStyle>
    <p:bodyStyle>
      <a:lvl1pPr marL="342900" indent="-342900" algn="l" defTabSz="685800" rtl="0" eaLnBrk="1" latinLnBrk="0" hangingPunct="1">
        <a:spcBef>
          <a:spcPct val="20000"/>
        </a:spcBef>
        <a:buClr>
          <a:srgbClr val="4C4948"/>
        </a:buClr>
        <a:buFont typeface="Arial" panose="020B0604020202020204" pitchFamily="34" charset="0"/>
        <a:buChar char="•"/>
        <a:defRPr kumimoji="1" sz="1950" kern="1200" baseline="0">
          <a:solidFill>
            <a:schemeClr val="tx2"/>
          </a:solidFill>
          <a:latin typeface="Arial" panose="020B0604020202020204" pitchFamily="34" charset="0"/>
          <a:ea typeface="メイリオ" pitchFamily="50" charset="-128"/>
          <a:cs typeface="Arial" panose="020B0604020202020204" pitchFamily="34" charset="0"/>
        </a:defRPr>
      </a:lvl1pPr>
      <a:lvl2pPr marL="557213" indent="-214313" algn="l" defTabSz="685800" rtl="0" eaLnBrk="1" latinLnBrk="0" hangingPunct="1">
        <a:spcBef>
          <a:spcPct val="20000"/>
        </a:spcBef>
        <a:buClr>
          <a:srgbClr val="4C4948"/>
        </a:buClr>
        <a:buFont typeface="Arial" pitchFamily="34" charset="0"/>
        <a:buChar char="–"/>
        <a:defRPr kumimoji="1" sz="1800" kern="1200">
          <a:solidFill>
            <a:schemeClr val="tx2"/>
          </a:solidFill>
          <a:latin typeface="Arial" panose="020B0604020202020204" pitchFamily="34" charset="0"/>
          <a:ea typeface="メイリオ" pitchFamily="50" charset="-128"/>
          <a:cs typeface="Arial" panose="020B0604020202020204" pitchFamily="34" charset="0"/>
        </a:defRPr>
      </a:lvl2pPr>
      <a:lvl3pPr marL="857250" indent="-171450" algn="l" defTabSz="685800" rtl="0" eaLnBrk="1" latinLnBrk="0" hangingPunct="1">
        <a:spcBef>
          <a:spcPct val="20000"/>
        </a:spcBef>
        <a:buClr>
          <a:srgbClr val="4C4948"/>
        </a:buClr>
        <a:buFont typeface="Arial" pitchFamily="34" charset="0"/>
        <a:buChar char="•"/>
        <a:defRPr kumimoji="1" sz="1650" kern="1200" baseline="0">
          <a:solidFill>
            <a:schemeClr val="tx2"/>
          </a:solidFill>
          <a:latin typeface="Arial" panose="020B0604020202020204" pitchFamily="34" charset="0"/>
          <a:ea typeface="メイリオ" pitchFamily="50" charset="-128"/>
          <a:cs typeface="Arial" panose="020B0604020202020204" pitchFamily="34" charset="0"/>
        </a:defRPr>
      </a:lvl3pPr>
      <a:lvl4pPr marL="1200150" indent="-171450" algn="l" defTabSz="685800" rtl="0" eaLnBrk="1" latinLnBrk="0" hangingPunct="1">
        <a:spcBef>
          <a:spcPct val="20000"/>
        </a:spcBef>
        <a:buClr>
          <a:srgbClr val="4C4948"/>
        </a:buClr>
        <a:buFont typeface="Arial" pitchFamily="34" charset="0"/>
        <a:buChar char="–"/>
        <a:defRPr kumimoji="1" sz="1500" kern="1200" baseline="0">
          <a:solidFill>
            <a:schemeClr val="tx2"/>
          </a:solidFill>
          <a:latin typeface="Arial" panose="020B0604020202020204" pitchFamily="34" charset="0"/>
          <a:ea typeface="メイリオ" pitchFamily="50" charset="-128"/>
          <a:cs typeface="Arial" panose="020B0604020202020204" pitchFamily="34" charset="0"/>
        </a:defRPr>
      </a:lvl4pPr>
      <a:lvl5pPr marL="1543050" indent="-171450" algn="l" defTabSz="685800" rtl="0" eaLnBrk="1" latinLnBrk="0" hangingPunct="1">
        <a:spcBef>
          <a:spcPct val="20000"/>
        </a:spcBef>
        <a:buClr>
          <a:srgbClr val="4C4948"/>
        </a:buClr>
        <a:buFont typeface="Arial" pitchFamily="34" charset="0"/>
        <a:buChar char="»"/>
        <a:defRPr kumimoji="1" sz="1500" kern="1200" baseline="0">
          <a:solidFill>
            <a:schemeClr val="tx2"/>
          </a:solidFill>
          <a:latin typeface="Arial" panose="020B0604020202020204" pitchFamily="34" charset="0"/>
          <a:ea typeface="メイリオ" pitchFamily="50" charset="-128"/>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141AC1-1022-2943-9294-84B0F82B0C40}"/>
              </a:ext>
            </a:extLst>
          </p:cNvPr>
          <p:cNvSpPr/>
          <p:nvPr/>
        </p:nvSpPr>
        <p:spPr>
          <a:xfrm>
            <a:off x="0" y="14909"/>
            <a:ext cx="9144000" cy="46896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3C8321D-D1D4-0C49-B065-85E90A61B61A}"/>
              </a:ext>
            </a:extLst>
          </p:cNvPr>
          <p:cNvSpPr>
            <a:spLocks noGrp="1"/>
          </p:cNvSpPr>
          <p:nvPr>
            <p:ph type="sldNum" sz="quarter" idx="12"/>
          </p:nvPr>
        </p:nvSpPr>
        <p:spPr/>
        <p:txBody>
          <a:bodyPr/>
          <a:lstStyle/>
          <a:p>
            <a:fld id="{86EC5DD3-BC59-4DEE-A563-BE39EA082DB1}" type="slidenum">
              <a:rPr lang="en-GB" smtClean="0"/>
              <a:pPr/>
              <a:t>0</a:t>
            </a:fld>
            <a:endParaRPr lang="en-GB" dirty="0"/>
          </a:p>
        </p:txBody>
      </p:sp>
      <p:cxnSp>
        <p:nvCxnSpPr>
          <p:cNvPr id="7" name="Straight Connector 6">
            <a:extLst>
              <a:ext uri="{FF2B5EF4-FFF2-40B4-BE49-F238E27FC236}">
                <a16:creationId xmlns:a16="http://schemas.microsoft.com/office/drawing/2014/main" id="{5B69FA4F-C777-7F4F-9F28-B3297ADC7C29}"/>
              </a:ext>
            </a:extLst>
          </p:cNvPr>
          <p:cNvCxnSpPr/>
          <p:nvPr/>
        </p:nvCxnSpPr>
        <p:spPr>
          <a:xfrm>
            <a:off x="2420389" y="1693580"/>
            <a:ext cx="0" cy="2657969"/>
          </a:xfrm>
          <a:prstGeom prst="line">
            <a:avLst/>
          </a:prstGeom>
          <a:ln>
            <a:solidFill>
              <a:srgbClr val="ECA7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C1F7A59-BF34-5345-A595-FFAEF2690042}"/>
              </a:ext>
            </a:extLst>
          </p:cNvPr>
          <p:cNvSpPr txBox="1"/>
          <p:nvPr/>
        </p:nvSpPr>
        <p:spPr>
          <a:xfrm>
            <a:off x="438127" y="750249"/>
            <a:ext cx="8267746" cy="523220"/>
          </a:xfrm>
          <a:prstGeom prst="rect">
            <a:avLst/>
          </a:prstGeom>
          <a:noFill/>
        </p:spPr>
        <p:txBody>
          <a:bodyPr wrap="square" rtlCol="0">
            <a:spAutoFit/>
          </a:bodyPr>
          <a:lstStyle/>
          <a:p>
            <a:r>
              <a:rPr lang="en-US" sz="1400">
                <a:solidFill>
                  <a:schemeClr val="tx1">
                    <a:lumMod val="50000"/>
                    <a:lumOff val="50000"/>
                  </a:schemeClr>
                </a:solidFill>
                <a:latin typeface="Arial" panose="020B0604020202020204" pitchFamily="34" charset="0"/>
                <a:cs typeface="Arial" panose="020B0604020202020204" pitchFamily="34" charset="0"/>
              </a:rPr>
              <a:t>This deck is designed to help you facilitate a workshop to get leader and employee input on </a:t>
            </a:r>
            <a:r>
              <a:rPr lang="en-US" sz="1400" b="1">
                <a:solidFill>
                  <a:schemeClr val="tx1">
                    <a:lumMod val="50000"/>
                    <a:lumOff val="50000"/>
                  </a:schemeClr>
                </a:solidFill>
                <a:latin typeface="Arial" panose="020B0604020202020204" pitchFamily="34" charset="0"/>
                <a:cs typeface="Arial" panose="020B0604020202020204" pitchFamily="34" charset="0"/>
              </a:rPr>
              <a:t>what makes us unique </a:t>
            </a:r>
            <a:r>
              <a:rPr lang="en-US" sz="1400">
                <a:solidFill>
                  <a:schemeClr val="tx1">
                    <a:lumMod val="50000"/>
                    <a:lumOff val="50000"/>
                  </a:schemeClr>
                </a:solidFill>
                <a:latin typeface="Arial" panose="020B0604020202020204" pitchFamily="34" charset="0"/>
                <a:cs typeface="Arial" panose="020B0604020202020204" pitchFamily="34" charset="0"/>
              </a:rPr>
              <a:t>and discuss what they can do to start living </a:t>
            </a:r>
            <a:r>
              <a:rPr lang="en-US" sz="1400" b="1">
                <a:solidFill>
                  <a:schemeClr val="tx1">
                    <a:lumMod val="50000"/>
                    <a:lumOff val="50000"/>
                  </a:schemeClr>
                </a:solidFill>
                <a:latin typeface="Arial" panose="020B0604020202020204" pitchFamily="34" charset="0"/>
                <a:cs typeface="Arial" panose="020B0604020202020204" pitchFamily="34" charset="0"/>
              </a:rPr>
              <a:t>curious, connected </a:t>
            </a:r>
            <a:r>
              <a:rPr lang="en-US" sz="1400">
                <a:solidFill>
                  <a:schemeClr val="tx1">
                    <a:lumMod val="50000"/>
                    <a:lumOff val="50000"/>
                  </a:schemeClr>
                </a:solidFill>
                <a:latin typeface="Arial" panose="020B0604020202020204" pitchFamily="34" charset="0"/>
                <a:cs typeface="Arial" panose="020B0604020202020204" pitchFamily="34" charset="0"/>
              </a:rPr>
              <a:t>and</a:t>
            </a:r>
            <a:r>
              <a:rPr lang="en-US" sz="1400" b="1">
                <a:solidFill>
                  <a:schemeClr val="tx1">
                    <a:lumMod val="50000"/>
                    <a:lumOff val="50000"/>
                  </a:schemeClr>
                </a:solidFill>
                <a:latin typeface="Arial" panose="020B0604020202020204" pitchFamily="34" charset="0"/>
                <a:cs typeface="Arial" panose="020B0604020202020204" pitchFamily="34" charset="0"/>
              </a:rPr>
              <a:t> courageous.</a:t>
            </a:r>
            <a:endParaRPr lang="en-US" sz="1400" dirty="0">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9F310B6D-51E0-6D46-8541-6D724D60773A}"/>
              </a:ext>
            </a:extLst>
          </p:cNvPr>
          <p:cNvSpPr txBox="1">
            <a:spLocks/>
          </p:cNvSpPr>
          <p:nvPr/>
        </p:nvSpPr>
        <p:spPr>
          <a:xfrm>
            <a:off x="724696" y="165121"/>
            <a:ext cx="7694613" cy="930511"/>
          </a:xfrm>
          <a:prstGeom prst="rect">
            <a:avLst/>
          </a:prstGeom>
        </p:spPr>
        <p:txBody>
          <a:bodyPr vert="horz" lIns="0" tIns="45720" rIns="91440" bIns="45720" rtlCol="0" anchor="t">
            <a:noAutofit/>
          </a:bodyPr>
          <a:lstStyle>
            <a:lvl1pPr algn="ctr" defTabSz="685800" rtl="0" eaLnBrk="1" latinLnBrk="0" hangingPunct="1">
              <a:spcBef>
                <a:spcPct val="0"/>
              </a:spcBef>
              <a:buNone/>
              <a:defRPr kumimoji="1" sz="2700" b="0" kern="1200" baseline="0">
                <a:solidFill>
                  <a:schemeClr val="tx2"/>
                </a:solidFill>
                <a:latin typeface="Arial" panose="020B0604020202020204" pitchFamily="34" charset="0"/>
                <a:ea typeface="メイリオ" pitchFamily="50" charset="-128"/>
                <a:cs typeface="Arial" panose="020B0604020202020204" pitchFamily="34" charset="0"/>
              </a:defRPr>
            </a:lvl1pPr>
          </a:lstStyle>
          <a:p>
            <a:r>
              <a:rPr lang="en-US" b="1" dirty="0">
                <a:solidFill>
                  <a:srgbClr val="DF5740"/>
                </a:solidFill>
              </a:rPr>
              <a:t>Overview of this document</a:t>
            </a:r>
          </a:p>
        </p:txBody>
      </p:sp>
      <p:sp>
        <p:nvSpPr>
          <p:cNvPr id="9" name="Title 2">
            <a:extLst>
              <a:ext uri="{FF2B5EF4-FFF2-40B4-BE49-F238E27FC236}">
                <a16:creationId xmlns:a16="http://schemas.microsoft.com/office/drawing/2014/main" id="{112047AD-FAD5-9847-8E02-7593F0EA70C2}"/>
              </a:ext>
            </a:extLst>
          </p:cNvPr>
          <p:cNvSpPr txBox="1">
            <a:spLocks/>
          </p:cNvSpPr>
          <p:nvPr/>
        </p:nvSpPr>
        <p:spPr>
          <a:xfrm>
            <a:off x="449026" y="2616096"/>
            <a:ext cx="1926998" cy="812936"/>
          </a:xfrm>
          <a:prstGeom prst="rect">
            <a:avLst/>
          </a:prstGeom>
        </p:spPr>
        <p:txBody>
          <a:bodyPr vert="horz" lIns="0" tIns="45720" rIns="91440" bIns="45720" rtlCol="0" anchor="t">
            <a:noAutofit/>
          </a:bodyPr>
          <a:lstStyle>
            <a:lvl1pPr algn="ctr" defTabSz="685800" rtl="0" eaLnBrk="1" latinLnBrk="0" hangingPunct="1">
              <a:spcBef>
                <a:spcPct val="0"/>
              </a:spcBef>
              <a:buNone/>
              <a:defRPr kumimoji="1" sz="2700" b="0" kern="1200" baseline="0">
                <a:solidFill>
                  <a:schemeClr val="tx2"/>
                </a:solidFill>
                <a:latin typeface="Arial" panose="020B0604020202020204" pitchFamily="34" charset="0"/>
                <a:ea typeface="メイリオ" pitchFamily="50" charset="-128"/>
                <a:cs typeface="Arial" panose="020B0604020202020204" pitchFamily="34" charset="0"/>
              </a:defRPr>
            </a:lvl1pPr>
          </a:lstStyle>
          <a:p>
            <a:pPr algn="l"/>
            <a:r>
              <a:rPr lang="en-US" sz="2200" b="1" dirty="0">
                <a:solidFill>
                  <a:srgbClr val="287A8E"/>
                </a:solidFill>
              </a:rPr>
              <a:t>What do I need to do?</a:t>
            </a:r>
          </a:p>
        </p:txBody>
      </p:sp>
      <p:sp>
        <p:nvSpPr>
          <p:cNvPr id="10" name="TextBox 9">
            <a:extLst>
              <a:ext uri="{FF2B5EF4-FFF2-40B4-BE49-F238E27FC236}">
                <a16:creationId xmlns:a16="http://schemas.microsoft.com/office/drawing/2014/main" id="{C0736F4C-1A69-1848-A0F4-CE3CBF2951FD}"/>
              </a:ext>
            </a:extLst>
          </p:cNvPr>
          <p:cNvSpPr txBox="1"/>
          <p:nvPr/>
        </p:nvSpPr>
        <p:spPr>
          <a:xfrm>
            <a:off x="2634425" y="1437514"/>
            <a:ext cx="6295540" cy="2631490"/>
          </a:xfrm>
          <a:prstGeom prst="rect">
            <a:avLst/>
          </a:prstGeom>
          <a:noFill/>
        </p:spPr>
        <p:txBody>
          <a:bodyPr wrap="square" rtlCol="0">
            <a:spAutoFit/>
          </a:bodyPr>
          <a:lstStyle/>
          <a:p>
            <a:r>
              <a:rPr lang="en-US" sz="1500" dirty="0">
                <a:solidFill>
                  <a:schemeClr val="bg2"/>
                </a:solidFill>
                <a:latin typeface="Arial" panose="020B0604020202020204" pitchFamily="34" charset="0"/>
                <a:cs typeface="Arial" panose="020B0604020202020204" pitchFamily="34" charset="0"/>
              </a:rPr>
              <a:t>Everything you need to facilitate your workshop is included in this deck. </a:t>
            </a:r>
          </a:p>
          <a:p>
            <a:r>
              <a:rPr lang="en-US" sz="1500" dirty="0">
                <a:solidFill>
                  <a:schemeClr val="bg2"/>
                </a:solidFill>
                <a:latin typeface="Arial" panose="020B0604020202020204" pitchFamily="34" charset="0"/>
                <a:cs typeface="Arial" panose="020B0604020202020204" pitchFamily="34" charset="0"/>
              </a:rPr>
              <a:t>Make sure to:</a:t>
            </a:r>
            <a:br>
              <a:rPr lang="en-US" sz="1500" dirty="0">
                <a:solidFill>
                  <a:schemeClr val="bg2"/>
                </a:solidFill>
                <a:latin typeface="Arial" panose="020B0604020202020204" pitchFamily="34" charset="0"/>
                <a:cs typeface="Arial" panose="020B0604020202020204" pitchFamily="34" charset="0"/>
              </a:rPr>
            </a:br>
            <a:endParaRPr lang="en-US" sz="1500" dirty="0">
              <a:solidFill>
                <a:schemeClr val="bg2"/>
              </a:solidFill>
              <a:latin typeface="Arial" panose="020B0604020202020204" pitchFamily="34" charset="0"/>
              <a:cs typeface="Arial" panose="020B0604020202020204" pitchFamily="34" charset="0"/>
            </a:endParaRPr>
          </a:p>
          <a:p>
            <a:pPr marL="285750" indent="-285750">
              <a:spcAft>
                <a:spcPts val="600"/>
              </a:spcAft>
              <a:buFont typeface="Wingdings" pitchFamily="2" charset="2"/>
              <a:buChar char="q"/>
            </a:pPr>
            <a:r>
              <a:rPr lang="en-US" sz="1500" dirty="0">
                <a:solidFill>
                  <a:schemeClr val="bg2"/>
                </a:solidFill>
                <a:latin typeface="Arial" panose="020B0604020202020204" pitchFamily="34" charset="0"/>
                <a:cs typeface="Arial" panose="020B0604020202020204" pitchFamily="34" charset="0"/>
              </a:rPr>
              <a:t>Familiarize yourself with the contents of this deck and read through the facilitation notes multiple times </a:t>
            </a:r>
          </a:p>
          <a:p>
            <a:pPr marL="285750" indent="-285750">
              <a:spcAft>
                <a:spcPts val="600"/>
              </a:spcAft>
              <a:buFont typeface="Wingdings" pitchFamily="2" charset="2"/>
              <a:buChar char="q"/>
            </a:pPr>
            <a:r>
              <a:rPr lang="en-US" sz="1500" dirty="0">
                <a:solidFill>
                  <a:schemeClr val="bg2"/>
                </a:solidFill>
                <a:latin typeface="Arial" panose="020B0604020202020204" pitchFamily="34" charset="0"/>
                <a:cs typeface="Arial" panose="020B0604020202020204" pitchFamily="34" charset="0"/>
              </a:rPr>
              <a:t>Come prepared to share a story (both internal and external) for each C during the curious, connected and courageous overview</a:t>
            </a:r>
          </a:p>
          <a:p>
            <a:pPr marL="285750" indent="-285750">
              <a:spcAft>
                <a:spcPts val="600"/>
              </a:spcAft>
              <a:buFont typeface="Wingdings" pitchFamily="2" charset="2"/>
              <a:buChar char="q"/>
            </a:pPr>
            <a:r>
              <a:rPr lang="en-US" sz="1500" dirty="0">
                <a:solidFill>
                  <a:schemeClr val="bg2"/>
                </a:solidFill>
                <a:latin typeface="Arial" panose="020B0604020202020204" pitchFamily="34" charset="0"/>
                <a:cs typeface="Arial" panose="020B0604020202020204" pitchFamily="34" charset="0"/>
              </a:rPr>
              <a:t>Print a commitment card for each person that will be in the workshop</a:t>
            </a:r>
          </a:p>
          <a:p>
            <a:pPr marL="285750" indent="-285750">
              <a:spcAft>
                <a:spcPts val="600"/>
              </a:spcAft>
              <a:buFont typeface="Wingdings" pitchFamily="2" charset="2"/>
              <a:buChar char="q"/>
            </a:pPr>
            <a:r>
              <a:rPr lang="en-US" sz="1500" dirty="0">
                <a:solidFill>
                  <a:schemeClr val="bg2"/>
                </a:solidFill>
                <a:latin typeface="Arial" panose="020B0604020202020204" pitchFamily="34" charset="0"/>
                <a:cs typeface="Arial" panose="020B0604020202020204" pitchFamily="34" charset="0"/>
              </a:rPr>
              <a:t>Make sure you have a flip chart and markers to capture the discussion</a:t>
            </a:r>
          </a:p>
        </p:txBody>
      </p:sp>
    </p:spTree>
    <p:extLst>
      <p:ext uri="{BB962C8B-B14F-4D97-AF65-F5344CB8AC3E}">
        <p14:creationId xmlns:p14="http://schemas.microsoft.com/office/powerpoint/2010/main" val="382852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DEF4E-A8BF-BC45-B0B2-0738C52254F0}"/>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898989"/>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9</a:t>
            </a:fld>
            <a:endParaRPr kumimoji="1" lang="en-GB" sz="675" b="0" i="0" u="none" strike="noStrike" kern="1200" cap="none" spc="0" normalizeH="0" baseline="0" noProof="0" dirty="0">
              <a:ln>
                <a:noFill/>
              </a:ln>
              <a:solidFill>
                <a:srgbClr val="898989"/>
              </a:solidFill>
              <a:effectLst/>
              <a:uLnTx/>
              <a:uFillTx/>
              <a:latin typeface="Calibri" pitchFamily="34" charset="0"/>
              <a:ea typeface="メイリオ" pitchFamily="50" charset="-128"/>
              <a:cs typeface="Calibri" pitchFamily="34" charset="0"/>
            </a:endParaRPr>
          </a:p>
        </p:txBody>
      </p:sp>
      <p:sp>
        <p:nvSpPr>
          <p:cNvPr id="5" name="Rectangle 4">
            <a:extLst>
              <a:ext uri="{FF2B5EF4-FFF2-40B4-BE49-F238E27FC236}">
                <a16:creationId xmlns:a16="http://schemas.microsoft.com/office/drawing/2014/main" id="{225779E2-01C6-BC41-8312-1F081E61C813}"/>
              </a:ext>
            </a:extLst>
          </p:cNvPr>
          <p:cNvSpPr/>
          <p:nvPr/>
        </p:nvSpPr>
        <p:spPr>
          <a:xfrm>
            <a:off x="0" y="0"/>
            <a:ext cx="9162773" cy="18832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itle 2">
            <a:extLst>
              <a:ext uri="{FF2B5EF4-FFF2-40B4-BE49-F238E27FC236}">
                <a16:creationId xmlns:a16="http://schemas.microsoft.com/office/drawing/2014/main" id="{A8150053-DCCF-6D49-87E6-34C6EF3BA78A}"/>
              </a:ext>
            </a:extLst>
          </p:cNvPr>
          <p:cNvSpPr>
            <a:spLocks noGrp="1"/>
          </p:cNvSpPr>
          <p:nvPr>
            <p:ph type="title"/>
          </p:nvPr>
        </p:nvSpPr>
        <p:spPr>
          <a:xfrm>
            <a:off x="724693" y="297081"/>
            <a:ext cx="7694613" cy="535094"/>
          </a:xfrm>
        </p:spPr>
        <p:txBody>
          <a:bodyPr/>
          <a:lstStyle/>
          <a:p>
            <a:r>
              <a:rPr lang="en-US" b="1" dirty="0">
                <a:solidFill>
                  <a:schemeClr val="bg1"/>
                </a:solidFill>
              </a:rPr>
              <a:t>Curious</a:t>
            </a:r>
          </a:p>
        </p:txBody>
      </p:sp>
      <p:cxnSp>
        <p:nvCxnSpPr>
          <p:cNvPr id="7" name="Straight Connector 6">
            <a:extLst>
              <a:ext uri="{FF2B5EF4-FFF2-40B4-BE49-F238E27FC236}">
                <a16:creationId xmlns:a16="http://schemas.microsoft.com/office/drawing/2014/main" id="{034DBD84-61DB-0B49-BC9C-ED61CCC5833A}"/>
              </a:ext>
            </a:extLst>
          </p:cNvPr>
          <p:cNvCxnSpPr/>
          <p:nvPr/>
        </p:nvCxnSpPr>
        <p:spPr>
          <a:xfrm>
            <a:off x="4799324" y="1960174"/>
            <a:ext cx="0" cy="32181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97B2E22-763F-FF4B-93F1-CB4C6A81BCF9}"/>
              </a:ext>
            </a:extLst>
          </p:cNvPr>
          <p:cNvSpPr txBox="1">
            <a:spLocks/>
          </p:cNvSpPr>
          <p:nvPr/>
        </p:nvSpPr>
        <p:spPr>
          <a:xfrm>
            <a:off x="517649" y="3040713"/>
            <a:ext cx="3668208" cy="1883229"/>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Take an extra step to understand</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Respect differences</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Assume best intentions in others</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Consider new and different ideas/approaches</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endPar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endParaRP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endPar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endParaRP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endPar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endParaRPr>
          </a:p>
        </p:txBody>
      </p:sp>
      <p:sp>
        <p:nvSpPr>
          <p:cNvPr id="9" name="Content Placeholder 2">
            <a:extLst>
              <a:ext uri="{FF2B5EF4-FFF2-40B4-BE49-F238E27FC236}">
                <a16:creationId xmlns:a16="http://schemas.microsoft.com/office/drawing/2014/main" id="{66672E22-8EDC-E745-893B-0AC82D6BE86A}"/>
              </a:ext>
            </a:extLst>
          </p:cNvPr>
          <p:cNvSpPr txBox="1">
            <a:spLocks/>
          </p:cNvSpPr>
          <p:nvPr/>
        </p:nvSpPr>
        <p:spPr>
          <a:xfrm>
            <a:off x="5412792" y="2951468"/>
            <a:ext cx="3173888" cy="2046023"/>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Jump to conclusions</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Be defensive of your own opinions, work and “turfs”</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Stick to the belief that there’s only one way of doing things (“this is how we’ve always done it”)</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endParaRPr kumimoji="1" lang="en-US" sz="14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9C073F44-50CC-2742-87BA-E9587490AF5F}"/>
              </a:ext>
            </a:extLst>
          </p:cNvPr>
          <p:cNvGraphicFramePr>
            <a:graphicFrameLocks noGrp="1"/>
          </p:cNvGraphicFramePr>
          <p:nvPr>
            <p:extLst>
              <p:ext uri="{D42A27DB-BD31-4B8C-83A1-F6EECF244321}">
                <p14:modId xmlns:p14="http://schemas.microsoft.com/office/powerpoint/2010/main" val="2563128351"/>
              </p:ext>
            </p:extLst>
          </p:nvPr>
        </p:nvGraphicFramePr>
        <p:xfrm>
          <a:off x="1066800" y="1031006"/>
          <a:ext cx="7010400" cy="51816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3869566275"/>
                    </a:ext>
                  </a:extLst>
                </a:gridCol>
                <a:gridCol w="2336800">
                  <a:extLst>
                    <a:ext uri="{9D8B030D-6E8A-4147-A177-3AD203B41FA5}">
                      <a16:colId xmlns:a16="http://schemas.microsoft.com/office/drawing/2014/main" val="4014702460"/>
                    </a:ext>
                  </a:extLst>
                </a:gridCol>
                <a:gridCol w="2336800">
                  <a:extLst>
                    <a:ext uri="{9D8B030D-6E8A-4147-A177-3AD203B41FA5}">
                      <a16:colId xmlns:a16="http://schemas.microsoft.com/office/drawing/2014/main" val="4175438636"/>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Ask questions</a:t>
                      </a:r>
                    </a:p>
                  </a:txBody>
                  <a:tcPr anchor="ctr">
                    <a:lnL w="12700" cmpd="sng">
                      <a:noFill/>
                    </a:lnL>
                    <a:lnR w="1270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Listen 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understand</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Stay humble</a:t>
                      </a:r>
                    </a:p>
                  </a:txBody>
                  <a:tcPr anchor="ctr">
                    <a:lnL w="12700" cap="flat" cmpd="sng" algn="ctr">
                      <a:solidFill>
                        <a:schemeClr val="accent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340961"/>
                  </a:ext>
                </a:extLst>
              </a:tr>
            </a:tbl>
          </a:graphicData>
        </a:graphic>
      </p:graphicFrame>
      <p:grpSp>
        <p:nvGrpSpPr>
          <p:cNvPr id="22" name="Group 21">
            <a:extLst>
              <a:ext uri="{FF2B5EF4-FFF2-40B4-BE49-F238E27FC236}">
                <a16:creationId xmlns:a16="http://schemas.microsoft.com/office/drawing/2014/main" id="{0EC88C72-A416-3544-97CD-73DDECB4B4E1}"/>
              </a:ext>
            </a:extLst>
          </p:cNvPr>
          <p:cNvGrpSpPr/>
          <p:nvPr/>
        </p:nvGrpSpPr>
        <p:grpSpPr>
          <a:xfrm>
            <a:off x="6112519" y="2199609"/>
            <a:ext cx="1985851" cy="479221"/>
            <a:chOff x="5692013" y="2281924"/>
            <a:chExt cx="1985851" cy="479221"/>
          </a:xfrm>
        </p:grpSpPr>
        <p:grpSp>
          <p:nvGrpSpPr>
            <p:cNvPr id="23" name="Group 22">
              <a:extLst>
                <a:ext uri="{FF2B5EF4-FFF2-40B4-BE49-F238E27FC236}">
                  <a16:creationId xmlns:a16="http://schemas.microsoft.com/office/drawing/2014/main" id="{85605DA7-4471-D641-90F8-E56CA7C430FD}"/>
                </a:ext>
              </a:extLst>
            </p:cNvPr>
            <p:cNvGrpSpPr/>
            <p:nvPr/>
          </p:nvGrpSpPr>
          <p:grpSpPr>
            <a:xfrm>
              <a:off x="5692013" y="2281924"/>
              <a:ext cx="1985851" cy="464935"/>
              <a:chOff x="3783262" y="3406434"/>
              <a:chExt cx="1985851" cy="464935"/>
            </a:xfrm>
          </p:grpSpPr>
          <p:pic>
            <p:nvPicPr>
              <p:cNvPr id="25" name="Picture 24">
                <a:extLst>
                  <a:ext uri="{FF2B5EF4-FFF2-40B4-BE49-F238E27FC236}">
                    <a16:creationId xmlns:a16="http://schemas.microsoft.com/office/drawing/2014/main" id="{DB38BDC2-E3F7-4D44-A6D8-3B4F965EF1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3262" y="3406434"/>
                <a:ext cx="510075" cy="464935"/>
              </a:xfrm>
              <a:prstGeom prst="rect">
                <a:avLst/>
              </a:prstGeom>
            </p:spPr>
          </p:pic>
          <p:sp>
            <p:nvSpPr>
              <p:cNvPr id="26" name="Title 1">
                <a:extLst>
                  <a:ext uri="{FF2B5EF4-FFF2-40B4-BE49-F238E27FC236}">
                    <a16:creationId xmlns:a16="http://schemas.microsoft.com/office/drawing/2014/main" id="{BBD616E3-14E2-464D-A093-5C4F4911A75F}"/>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EF5240"/>
                    </a:solidFill>
                    <a:effectLst/>
                    <a:uLnTx/>
                    <a:uFillTx/>
                    <a:latin typeface="Arial" panose="020B0604020202020204" pitchFamily="34" charset="0"/>
                    <a:ea typeface="Gotham Book" charset="0"/>
                    <a:cs typeface="Arial" panose="020B0604020202020204" pitchFamily="34" charset="0"/>
                  </a:rPr>
                  <a:t>NOT THIS</a:t>
                </a:r>
              </a:p>
            </p:txBody>
          </p:sp>
        </p:grpSp>
        <p:pic>
          <p:nvPicPr>
            <p:cNvPr id="24" name="Picture 23">
              <a:extLst>
                <a:ext uri="{FF2B5EF4-FFF2-40B4-BE49-F238E27FC236}">
                  <a16:creationId xmlns:a16="http://schemas.microsoft.com/office/drawing/2014/main" id="{1DD9DE69-31BA-1A4C-943F-B74DA7FD5F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9933" y="2294801"/>
              <a:ext cx="462155" cy="466344"/>
            </a:xfrm>
            <a:prstGeom prst="rect">
              <a:avLst/>
            </a:prstGeom>
          </p:spPr>
        </p:pic>
      </p:grpSp>
      <p:grpSp>
        <p:nvGrpSpPr>
          <p:cNvPr id="27" name="Group 26">
            <a:extLst>
              <a:ext uri="{FF2B5EF4-FFF2-40B4-BE49-F238E27FC236}">
                <a16:creationId xmlns:a16="http://schemas.microsoft.com/office/drawing/2014/main" id="{0C89A7D2-6157-414C-B7AC-41FD0A25D538}"/>
              </a:ext>
            </a:extLst>
          </p:cNvPr>
          <p:cNvGrpSpPr/>
          <p:nvPr/>
        </p:nvGrpSpPr>
        <p:grpSpPr>
          <a:xfrm>
            <a:off x="1516084" y="2169145"/>
            <a:ext cx="1998247" cy="479221"/>
            <a:chOff x="1996894" y="2281924"/>
            <a:chExt cx="1998247" cy="479221"/>
          </a:xfrm>
        </p:grpSpPr>
        <p:grpSp>
          <p:nvGrpSpPr>
            <p:cNvPr id="28" name="Group 27">
              <a:extLst>
                <a:ext uri="{FF2B5EF4-FFF2-40B4-BE49-F238E27FC236}">
                  <a16:creationId xmlns:a16="http://schemas.microsoft.com/office/drawing/2014/main" id="{249282D9-D32E-A849-859E-FEFABCDE4A11}"/>
                </a:ext>
              </a:extLst>
            </p:cNvPr>
            <p:cNvGrpSpPr/>
            <p:nvPr/>
          </p:nvGrpSpPr>
          <p:grpSpPr>
            <a:xfrm>
              <a:off x="2009291" y="2281924"/>
              <a:ext cx="1985850" cy="464935"/>
              <a:chOff x="3783263" y="3406434"/>
              <a:chExt cx="1985850" cy="464935"/>
            </a:xfrm>
          </p:grpSpPr>
          <p:pic>
            <p:nvPicPr>
              <p:cNvPr id="30" name="Picture 29">
                <a:extLst>
                  <a:ext uri="{FF2B5EF4-FFF2-40B4-BE49-F238E27FC236}">
                    <a16:creationId xmlns:a16="http://schemas.microsoft.com/office/drawing/2014/main" id="{BD8A057F-753D-6346-9124-CD4B88185C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3263" y="3406434"/>
                <a:ext cx="510073" cy="464935"/>
              </a:xfrm>
              <a:prstGeom prst="rect">
                <a:avLst/>
              </a:prstGeom>
            </p:spPr>
          </p:pic>
          <p:sp>
            <p:nvSpPr>
              <p:cNvPr id="31" name="Title 1">
                <a:extLst>
                  <a:ext uri="{FF2B5EF4-FFF2-40B4-BE49-F238E27FC236}">
                    <a16:creationId xmlns:a16="http://schemas.microsoft.com/office/drawing/2014/main" id="{EB653D62-0BB5-2A46-A52C-92A2BBB2E953}"/>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69BB28"/>
                    </a:solidFill>
                    <a:effectLst/>
                    <a:uLnTx/>
                    <a:uFillTx/>
                    <a:latin typeface="Arial" panose="020B0604020202020204" pitchFamily="34" charset="0"/>
                    <a:ea typeface="Gotham Book" charset="0"/>
                    <a:cs typeface="Arial" panose="020B0604020202020204" pitchFamily="34" charset="0"/>
                  </a:rPr>
                  <a:t>DO THIS</a:t>
                </a:r>
              </a:p>
            </p:txBody>
          </p:sp>
        </p:grpSp>
        <p:pic>
          <p:nvPicPr>
            <p:cNvPr id="29" name="Picture 28">
              <a:extLst>
                <a:ext uri="{FF2B5EF4-FFF2-40B4-BE49-F238E27FC236}">
                  <a16:creationId xmlns:a16="http://schemas.microsoft.com/office/drawing/2014/main" id="{1F51E269-7F03-BB48-B2B7-5304FC1706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6894" y="2294801"/>
              <a:ext cx="504353" cy="466344"/>
            </a:xfrm>
            <a:prstGeom prst="rect">
              <a:avLst/>
            </a:prstGeom>
          </p:spPr>
        </p:pic>
      </p:grpSp>
    </p:spTree>
    <p:extLst>
      <p:ext uri="{BB962C8B-B14F-4D97-AF65-F5344CB8AC3E}">
        <p14:creationId xmlns:p14="http://schemas.microsoft.com/office/powerpoint/2010/main" val="17492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DEF4E-A8BF-BC45-B0B2-0738C52254F0}"/>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898989"/>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10</a:t>
            </a:fld>
            <a:endParaRPr kumimoji="1" lang="en-GB" sz="675" b="0" i="0" u="none" strike="noStrike" kern="1200" cap="none" spc="0" normalizeH="0" baseline="0" noProof="0" dirty="0">
              <a:ln>
                <a:noFill/>
              </a:ln>
              <a:solidFill>
                <a:srgbClr val="898989"/>
              </a:solidFill>
              <a:effectLst/>
              <a:uLnTx/>
              <a:uFillTx/>
              <a:latin typeface="Calibri" pitchFamily="34" charset="0"/>
              <a:ea typeface="メイリオ" pitchFamily="50" charset="-128"/>
              <a:cs typeface="Calibri" pitchFamily="34" charset="0"/>
            </a:endParaRPr>
          </a:p>
        </p:txBody>
      </p:sp>
      <p:sp>
        <p:nvSpPr>
          <p:cNvPr id="5" name="Rectangle 4">
            <a:extLst>
              <a:ext uri="{FF2B5EF4-FFF2-40B4-BE49-F238E27FC236}">
                <a16:creationId xmlns:a16="http://schemas.microsoft.com/office/drawing/2014/main" id="{225779E2-01C6-BC41-8312-1F081E61C813}"/>
              </a:ext>
            </a:extLst>
          </p:cNvPr>
          <p:cNvSpPr/>
          <p:nvPr/>
        </p:nvSpPr>
        <p:spPr>
          <a:xfrm>
            <a:off x="0" y="0"/>
            <a:ext cx="9144000" cy="1883229"/>
          </a:xfrm>
          <a:prstGeom prst="rect">
            <a:avLst/>
          </a:prstGeom>
          <a:solidFill>
            <a:srgbClr val="E15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itle 2">
            <a:extLst>
              <a:ext uri="{FF2B5EF4-FFF2-40B4-BE49-F238E27FC236}">
                <a16:creationId xmlns:a16="http://schemas.microsoft.com/office/drawing/2014/main" id="{A8150053-DCCF-6D49-87E6-34C6EF3BA78A}"/>
              </a:ext>
            </a:extLst>
          </p:cNvPr>
          <p:cNvSpPr>
            <a:spLocks noGrp="1"/>
          </p:cNvSpPr>
          <p:nvPr>
            <p:ph type="title"/>
          </p:nvPr>
        </p:nvSpPr>
        <p:spPr>
          <a:xfrm>
            <a:off x="724693" y="297081"/>
            <a:ext cx="7694613" cy="535094"/>
          </a:xfrm>
        </p:spPr>
        <p:txBody>
          <a:bodyPr/>
          <a:lstStyle/>
          <a:p>
            <a:r>
              <a:rPr lang="en-US" b="1" dirty="0">
                <a:solidFill>
                  <a:schemeClr val="bg1"/>
                </a:solidFill>
              </a:rPr>
              <a:t>Connected</a:t>
            </a:r>
          </a:p>
        </p:txBody>
      </p:sp>
      <p:cxnSp>
        <p:nvCxnSpPr>
          <p:cNvPr id="7" name="Straight Connector 6">
            <a:extLst>
              <a:ext uri="{FF2B5EF4-FFF2-40B4-BE49-F238E27FC236}">
                <a16:creationId xmlns:a16="http://schemas.microsoft.com/office/drawing/2014/main" id="{034DBD84-61DB-0B49-BC9C-ED61CCC5833A}"/>
              </a:ext>
            </a:extLst>
          </p:cNvPr>
          <p:cNvCxnSpPr/>
          <p:nvPr/>
        </p:nvCxnSpPr>
        <p:spPr>
          <a:xfrm>
            <a:off x="4799324" y="1960174"/>
            <a:ext cx="0" cy="32181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97B2E22-763F-FF4B-93F1-CB4C6A81BCF9}"/>
              </a:ext>
            </a:extLst>
          </p:cNvPr>
          <p:cNvSpPr txBox="1">
            <a:spLocks/>
          </p:cNvSpPr>
          <p:nvPr/>
        </p:nvSpPr>
        <p:spPr>
          <a:xfrm>
            <a:off x="450758" y="2821458"/>
            <a:ext cx="3893918" cy="2015605"/>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Collaborate with others in pursuit of shared goals</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Connect to the needs of patients</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Make an effort to get to know your colleagues, partners and external stakeholders </a:t>
            </a:r>
          </a:p>
          <a:p>
            <a:pPr marL="285750" marR="0" lvl="0" indent="-285750"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ea typeface="Gotham Book" charset="0"/>
                <a:cs typeface="Arial" panose="020B0604020202020204" pitchFamily="34" charset="0"/>
              </a:rPr>
              <a:t>Seek to understand our mission, business objectives and industry trends</a:t>
            </a:r>
          </a:p>
        </p:txBody>
      </p:sp>
      <p:sp>
        <p:nvSpPr>
          <p:cNvPr id="9" name="Content Placeholder 2">
            <a:extLst>
              <a:ext uri="{FF2B5EF4-FFF2-40B4-BE49-F238E27FC236}">
                <a16:creationId xmlns:a16="http://schemas.microsoft.com/office/drawing/2014/main" id="{66672E22-8EDC-E745-893B-0AC82D6BE86A}"/>
              </a:ext>
            </a:extLst>
          </p:cNvPr>
          <p:cNvSpPr txBox="1">
            <a:spLocks/>
          </p:cNvSpPr>
          <p:nvPr/>
        </p:nvSpPr>
        <p:spPr>
          <a:xfrm>
            <a:off x="5128285" y="2882387"/>
            <a:ext cx="3885084" cy="1972618"/>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Isolate yourself and work in a silo </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Lose sight of the impact on the patient</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Have an “us versus them” mindset; overlook the patient / customer / external stakeholder story</a:t>
            </a:r>
          </a:p>
          <a:p>
            <a:pPr marL="285750" marR="0" lvl="0" indent="-285750"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400" b="0" i="0" u="none" strike="noStrike" kern="1200" cap="none" spc="0" normalizeH="0" baseline="0" noProof="0" dirty="0">
                <a:ln>
                  <a:noFill/>
                </a:ln>
                <a:solidFill>
                  <a:srgbClr val="606060"/>
                </a:solidFill>
                <a:effectLst/>
                <a:uLnTx/>
                <a:uFillTx/>
                <a:latin typeface="Arial" panose="020B0604020202020204" pitchFamily="34" charset="0"/>
                <a:cs typeface="Arial" panose="020B0604020202020204" pitchFamily="34" charset="0"/>
              </a:rPr>
              <a:t>Fail to connect the impact of your actions to accomplishing our mission and goals</a:t>
            </a:r>
          </a:p>
        </p:txBody>
      </p:sp>
      <p:graphicFrame>
        <p:nvGraphicFramePr>
          <p:cNvPr id="3" name="Table 2">
            <a:extLst>
              <a:ext uri="{FF2B5EF4-FFF2-40B4-BE49-F238E27FC236}">
                <a16:creationId xmlns:a16="http://schemas.microsoft.com/office/drawing/2014/main" id="{93EF7779-0C20-BC4B-AF48-3C1706D401EF}"/>
              </a:ext>
            </a:extLst>
          </p:cNvPr>
          <p:cNvGraphicFramePr>
            <a:graphicFrameLocks noGrp="1"/>
          </p:cNvGraphicFramePr>
          <p:nvPr>
            <p:extLst>
              <p:ext uri="{D42A27DB-BD31-4B8C-83A1-F6EECF244321}">
                <p14:modId xmlns:p14="http://schemas.microsoft.com/office/powerpoint/2010/main" val="3079420415"/>
              </p:ext>
            </p:extLst>
          </p:nvPr>
        </p:nvGraphicFramePr>
        <p:xfrm>
          <a:off x="1066800" y="1031006"/>
          <a:ext cx="7010400" cy="51816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3869566275"/>
                    </a:ext>
                  </a:extLst>
                </a:gridCol>
                <a:gridCol w="2336800">
                  <a:extLst>
                    <a:ext uri="{9D8B030D-6E8A-4147-A177-3AD203B41FA5}">
                      <a16:colId xmlns:a16="http://schemas.microsoft.com/office/drawing/2014/main" val="4014702460"/>
                    </a:ext>
                  </a:extLst>
                </a:gridCol>
                <a:gridCol w="2336800">
                  <a:extLst>
                    <a:ext uri="{9D8B030D-6E8A-4147-A177-3AD203B41FA5}">
                      <a16:colId xmlns:a16="http://schemas.microsoft.com/office/drawing/2014/main" val="4175438636"/>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Work as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one team</a:t>
                      </a:r>
                    </a:p>
                  </a:txBody>
                  <a:tcPr anchor="ctr">
                    <a:lnL w="12700" cmpd="sng">
                      <a:noFill/>
                    </a:lnL>
                    <a:lnR w="12700" cap="flat" cmpd="sng" algn="ctr">
                      <a:solidFill>
                        <a:schemeClr val="accent4">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Build trusting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relationships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Understand the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bigger picture</a:t>
                      </a:r>
                    </a:p>
                  </a:txBody>
                  <a:tcPr anchor="ctr">
                    <a:lnL w="12700" cap="flat" cmpd="sng" algn="ctr">
                      <a:solidFill>
                        <a:schemeClr val="accent4">
                          <a:lumMod val="7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340961"/>
                  </a:ext>
                </a:extLst>
              </a:tr>
            </a:tbl>
          </a:graphicData>
        </a:graphic>
      </p:graphicFrame>
      <p:grpSp>
        <p:nvGrpSpPr>
          <p:cNvPr id="31" name="Group 30">
            <a:extLst>
              <a:ext uri="{FF2B5EF4-FFF2-40B4-BE49-F238E27FC236}">
                <a16:creationId xmlns:a16="http://schemas.microsoft.com/office/drawing/2014/main" id="{E680CFE9-6667-B749-A31F-DC2D94203B11}"/>
              </a:ext>
            </a:extLst>
          </p:cNvPr>
          <p:cNvGrpSpPr/>
          <p:nvPr/>
        </p:nvGrpSpPr>
        <p:grpSpPr>
          <a:xfrm>
            <a:off x="6112519" y="2199609"/>
            <a:ext cx="1985851" cy="479221"/>
            <a:chOff x="5692013" y="2281924"/>
            <a:chExt cx="1985851" cy="479221"/>
          </a:xfrm>
        </p:grpSpPr>
        <p:grpSp>
          <p:nvGrpSpPr>
            <p:cNvPr id="32" name="Group 31">
              <a:extLst>
                <a:ext uri="{FF2B5EF4-FFF2-40B4-BE49-F238E27FC236}">
                  <a16:creationId xmlns:a16="http://schemas.microsoft.com/office/drawing/2014/main" id="{DA5D0319-BF3C-954B-904C-DA2EBD91E35B}"/>
                </a:ext>
              </a:extLst>
            </p:cNvPr>
            <p:cNvGrpSpPr/>
            <p:nvPr/>
          </p:nvGrpSpPr>
          <p:grpSpPr>
            <a:xfrm>
              <a:off x="5692013" y="2281924"/>
              <a:ext cx="1985851" cy="464935"/>
              <a:chOff x="3783262" y="3406434"/>
              <a:chExt cx="1985851" cy="464935"/>
            </a:xfrm>
          </p:grpSpPr>
          <p:pic>
            <p:nvPicPr>
              <p:cNvPr id="34" name="Picture 33">
                <a:extLst>
                  <a:ext uri="{FF2B5EF4-FFF2-40B4-BE49-F238E27FC236}">
                    <a16:creationId xmlns:a16="http://schemas.microsoft.com/office/drawing/2014/main" id="{F36E0B64-7C39-6546-8267-D92E54520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3262" y="3406434"/>
                <a:ext cx="510075" cy="464935"/>
              </a:xfrm>
              <a:prstGeom prst="rect">
                <a:avLst/>
              </a:prstGeom>
            </p:spPr>
          </p:pic>
          <p:sp>
            <p:nvSpPr>
              <p:cNvPr id="35" name="Title 1">
                <a:extLst>
                  <a:ext uri="{FF2B5EF4-FFF2-40B4-BE49-F238E27FC236}">
                    <a16:creationId xmlns:a16="http://schemas.microsoft.com/office/drawing/2014/main" id="{D6BEFCA2-8048-CB4F-8A7C-4DAC749B6126}"/>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EF5240"/>
                    </a:solidFill>
                    <a:effectLst/>
                    <a:uLnTx/>
                    <a:uFillTx/>
                    <a:latin typeface="Arial" panose="020B0604020202020204" pitchFamily="34" charset="0"/>
                    <a:ea typeface="Gotham Book" charset="0"/>
                    <a:cs typeface="Arial" panose="020B0604020202020204" pitchFamily="34" charset="0"/>
                  </a:rPr>
                  <a:t>NOT THIS</a:t>
                </a:r>
              </a:p>
            </p:txBody>
          </p:sp>
        </p:grpSp>
        <p:pic>
          <p:nvPicPr>
            <p:cNvPr id="33" name="Picture 32">
              <a:extLst>
                <a:ext uri="{FF2B5EF4-FFF2-40B4-BE49-F238E27FC236}">
                  <a16:creationId xmlns:a16="http://schemas.microsoft.com/office/drawing/2014/main" id="{CDF27AA8-FBE2-864C-8B58-021464FEFA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9933" y="2294801"/>
              <a:ext cx="462155" cy="466344"/>
            </a:xfrm>
            <a:prstGeom prst="rect">
              <a:avLst/>
            </a:prstGeom>
          </p:spPr>
        </p:pic>
      </p:grpSp>
      <p:grpSp>
        <p:nvGrpSpPr>
          <p:cNvPr id="36" name="Group 35">
            <a:extLst>
              <a:ext uri="{FF2B5EF4-FFF2-40B4-BE49-F238E27FC236}">
                <a16:creationId xmlns:a16="http://schemas.microsoft.com/office/drawing/2014/main" id="{7EF3F294-E0AD-F74F-A538-20AC05631B98}"/>
              </a:ext>
            </a:extLst>
          </p:cNvPr>
          <p:cNvGrpSpPr/>
          <p:nvPr/>
        </p:nvGrpSpPr>
        <p:grpSpPr>
          <a:xfrm>
            <a:off x="1516084" y="2169145"/>
            <a:ext cx="1998247" cy="479221"/>
            <a:chOff x="1996894" y="2281924"/>
            <a:chExt cx="1998247" cy="479221"/>
          </a:xfrm>
        </p:grpSpPr>
        <p:grpSp>
          <p:nvGrpSpPr>
            <p:cNvPr id="37" name="Group 36">
              <a:extLst>
                <a:ext uri="{FF2B5EF4-FFF2-40B4-BE49-F238E27FC236}">
                  <a16:creationId xmlns:a16="http://schemas.microsoft.com/office/drawing/2014/main" id="{0B63542B-AA98-E745-A02A-C0D076905FBD}"/>
                </a:ext>
              </a:extLst>
            </p:cNvPr>
            <p:cNvGrpSpPr/>
            <p:nvPr/>
          </p:nvGrpSpPr>
          <p:grpSpPr>
            <a:xfrm>
              <a:off x="2009291" y="2281924"/>
              <a:ext cx="1985850" cy="464935"/>
              <a:chOff x="3783263" y="3406434"/>
              <a:chExt cx="1985850" cy="464935"/>
            </a:xfrm>
          </p:grpSpPr>
          <p:pic>
            <p:nvPicPr>
              <p:cNvPr id="39" name="Picture 38">
                <a:extLst>
                  <a:ext uri="{FF2B5EF4-FFF2-40B4-BE49-F238E27FC236}">
                    <a16:creationId xmlns:a16="http://schemas.microsoft.com/office/drawing/2014/main" id="{1BF1F08F-BD64-124D-AED3-F6D79B659E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3263" y="3406434"/>
                <a:ext cx="510073" cy="464935"/>
              </a:xfrm>
              <a:prstGeom prst="rect">
                <a:avLst/>
              </a:prstGeom>
            </p:spPr>
          </p:pic>
          <p:sp>
            <p:nvSpPr>
              <p:cNvPr id="40" name="Title 1">
                <a:extLst>
                  <a:ext uri="{FF2B5EF4-FFF2-40B4-BE49-F238E27FC236}">
                    <a16:creationId xmlns:a16="http://schemas.microsoft.com/office/drawing/2014/main" id="{DBC57B6C-E84A-BB42-AE34-B472C279D270}"/>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69BB28"/>
                    </a:solidFill>
                    <a:effectLst/>
                    <a:uLnTx/>
                    <a:uFillTx/>
                    <a:latin typeface="Arial" panose="020B0604020202020204" pitchFamily="34" charset="0"/>
                    <a:ea typeface="Gotham Book" charset="0"/>
                    <a:cs typeface="Arial" panose="020B0604020202020204" pitchFamily="34" charset="0"/>
                  </a:rPr>
                  <a:t>DO THIS</a:t>
                </a:r>
              </a:p>
            </p:txBody>
          </p:sp>
        </p:grpSp>
        <p:pic>
          <p:nvPicPr>
            <p:cNvPr id="38" name="Picture 37">
              <a:extLst>
                <a:ext uri="{FF2B5EF4-FFF2-40B4-BE49-F238E27FC236}">
                  <a16:creationId xmlns:a16="http://schemas.microsoft.com/office/drawing/2014/main" id="{E2FF979F-4DF0-2245-9C63-D0C5701A77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6894" y="2294801"/>
              <a:ext cx="504353" cy="466344"/>
            </a:xfrm>
            <a:prstGeom prst="rect">
              <a:avLst/>
            </a:prstGeom>
          </p:spPr>
        </p:pic>
      </p:grpSp>
    </p:spTree>
    <p:extLst>
      <p:ext uri="{BB962C8B-B14F-4D97-AF65-F5344CB8AC3E}">
        <p14:creationId xmlns:p14="http://schemas.microsoft.com/office/powerpoint/2010/main" val="90981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DEF4E-A8BF-BC45-B0B2-0738C52254F0}"/>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898989"/>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11</a:t>
            </a:fld>
            <a:endParaRPr kumimoji="1" lang="en-GB" sz="675" b="0" i="0" u="none" strike="noStrike" kern="1200" cap="none" spc="0" normalizeH="0" baseline="0" noProof="0" dirty="0">
              <a:ln>
                <a:noFill/>
              </a:ln>
              <a:solidFill>
                <a:srgbClr val="898989"/>
              </a:solidFill>
              <a:effectLst/>
              <a:uLnTx/>
              <a:uFillTx/>
              <a:latin typeface="Calibri" pitchFamily="34" charset="0"/>
              <a:ea typeface="メイリオ" pitchFamily="50" charset="-128"/>
              <a:cs typeface="Calibri" pitchFamily="34" charset="0"/>
            </a:endParaRPr>
          </a:p>
        </p:txBody>
      </p:sp>
      <p:sp>
        <p:nvSpPr>
          <p:cNvPr id="5" name="Rectangle 4">
            <a:extLst>
              <a:ext uri="{FF2B5EF4-FFF2-40B4-BE49-F238E27FC236}">
                <a16:creationId xmlns:a16="http://schemas.microsoft.com/office/drawing/2014/main" id="{225779E2-01C6-BC41-8312-1F081E61C813}"/>
              </a:ext>
            </a:extLst>
          </p:cNvPr>
          <p:cNvSpPr/>
          <p:nvPr/>
        </p:nvSpPr>
        <p:spPr>
          <a:xfrm>
            <a:off x="0" y="0"/>
            <a:ext cx="9143996" cy="1883229"/>
          </a:xfrm>
          <a:prstGeom prst="rect">
            <a:avLst/>
          </a:prstGeom>
          <a:solidFill>
            <a:srgbClr val="0B3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itle 2">
            <a:extLst>
              <a:ext uri="{FF2B5EF4-FFF2-40B4-BE49-F238E27FC236}">
                <a16:creationId xmlns:a16="http://schemas.microsoft.com/office/drawing/2014/main" id="{A8150053-DCCF-6D49-87E6-34C6EF3BA78A}"/>
              </a:ext>
            </a:extLst>
          </p:cNvPr>
          <p:cNvSpPr>
            <a:spLocks noGrp="1"/>
          </p:cNvSpPr>
          <p:nvPr>
            <p:ph type="title"/>
          </p:nvPr>
        </p:nvSpPr>
        <p:spPr>
          <a:xfrm>
            <a:off x="724693" y="297081"/>
            <a:ext cx="7694613" cy="535094"/>
          </a:xfrm>
        </p:spPr>
        <p:txBody>
          <a:bodyPr/>
          <a:lstStyle/>
          <a:p>
            <a:r>
              <a:rPr lang="en-US" b="1" dirty="0">
                <a:solidFill>
                  <a:schemeClr val="bg1"/>
                </a:solidFill>
              </a:rPr>
              <a:t>Courageous</a:t>
            </a:r>
          </a:p>
        </p:txBody>
      </p:sp>
      <p:cxnSp>
        <p:nvCxnSpPr>
          <p:cNvPr id="7" name="Straight Connector 6">
            <a:extLst>
              <a:ext uri="{FF2B5EF4-FFF2-40B4-BE49-F238E27FC236}">
                <a16:creationId xmlns:a16="http://schemas.microsoft.com/office/drawing/2014/main" id="{034DBD84-61DB-0B49-BC9C-ED61CCC5833A}"/>
              </a:ext>
            </a:extLst>
          </p:cNvPr>
          <p:cNvCxnSpPr/>
          <p:nvPr/>
        </p:nvCxnSpPr>
        <p:spPr>
          <a:xfrm>
            <a:off x="4799324" y="1960174"/>
            <a:ext cx="0" cy="32181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97B2E22-763F-FF4B-93F1-CB4C6A81BCF9}"/>
              </a:ext>
            </a:extLst>
          </p:cNvPr>
          <p:cNvSpPr txBox="1">
            <a:spLocks/>
          </p:cNvSpPr>
          <p:nvPr/>
        </p:nvSpPr>
        <p:spPr>
          <a:xfrm>
            <a:off x="468363" y="2845804"/>
            <a:ext cx="3876310" cy="2054168"/>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Have constructive and honest conversations, even if they’re tough</a:t>
            </a:r>
          </a:p>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rPr>
              <a:t>Embrace new ideas, admit failures, ask for help and learn</a:t>
            </a:r>
          </a:p>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Keep PTRB front and center</a:t>
            </a:r>
          </a:p>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Focus on building long-term sustainable business</a:t>
            </a:r>
          </a:p>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rPr>
              <a:t>Empower people to make decisions and clarify decision-making rights (“Who owns the ‘D’”)</a:t>
            </a:r>
          </a:p>
          <a:p>
            <a:pPr marL="174625" marR="0" lvl="0" indent="-174625" algn="l" defTabSz="761970" rtl="0" eaLnBrk="1" fontAlgn="auto" latinLnBrk="0" hangingPunct="1">
              <a:lnSpc>
                <a:spcPct val="90000"/>
              </a:lnSpc>
              <a:spcBef>
                <a:spcPts val="833"/>
              </a:spcBef>
              <a:spcAft>
                <a:spcPts val="0"/>
              </a:spcAft>
              <a:buClr>
                <a:srgbClr val="92D050"/>
              </a:buClr>
              <a:buSzTx/>
              <a:buFont typeface="Wingdings" pitchFamily="2" charset="2"/>
              <a:buChar char="ü"/>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endParaRPr>
          </a:p>
        </p:txBody>
      </p:sp>
      <p:sp>
        <p:nvSpPr>
          <p:cNvPr id="9" name="Content Placeholder 2">
            <a:extLst>
              <a:ext uri="{FF2B5EF4-FFF2-40B4-BE49-F238E27FC236}">
                <a16:creationId xmlns:a16="http://schemas.microsoft.com/office/drawing/2014/main" id="{66672E22-8EDC-E745-893B-0AC82D6BE86A}"/>
              </a:ext>
            </a:extLst>
          </p:cNvPr>
          <p:cNvSpPr txBox="1">
            <a:spLocks/>
          </p:cNvSpPr>
          <p:nvPr/>
        </p:nvSpPr>
        <p:spPr>
          <a:xfrm>
            <a:off x="5131854" y="2799855"/>
            <a:ext cx="3736364" cy="2028878"/>
          </a:xfrm>
          <a:prstGeom prst="rect">
            <a:avLst/>
          </a:prstGeom>
        </p:spPr>
        <p:txBody>
          <a:bodyPr vert="horz" lIns="91440" tIns="45720" rIns="91440" bIns="45720" rtlCol="0">
            <a:noAutofit/>
          </a:bodyPr>
          <a:lstStyle>
            <a:lvl1pPr marL="0" indent="0" algn="l" defTabSz="761970" rtl="0" eaLnBrk="1" latinLnBrk="0" hangingPunct="1">
              <a:lnSpc>
                <a:spcPct val="90000"/>
              </a:lnSpc>
              <a:spcBef>
                <a:spcPts val="833"/>
              </a:spcBef>
              <a:buFont typeface="Arial"/>
              <a:buNone/>
              <a:defRPr sz="2333" b="0" i="0" kern="1200">
                <a:solidFill>
                  <a:schemeClr val="accent3">
                    <a:lumMod val="75000"/>
                  </a:schemeClr>
                </a:solidFill>
                <a:latin typeface="Arial" charset="0"/>
                <a:ea typeface="Arial" charset="0"/>
                <a:cs typeface="Arial" charset="0"/>
              </a:defRPr>
            </a:lvl1pPr>
            <a:lvl2pPr marL="380985" indent="0" algn="l" defTabSz="761970" rtl="0" eaLnBrk="1" latinLnBrk="0" hangingPunct="1">
              <a:lnSpc>
                <a:spcPct val="90000"/>
              </a:lnSpc>
              <a:spcBef>
                <a:spcPts val="417"/>
              </a:spcBef>
              <a:buFont typeface="Arial" charset="0"/>
              <a:buNone/>
              <a:defRPr sz="2000" b="0" i="0" kern="1200">
                <a:solidFill>
                  <a:schemeClr val="accent3">
                    <a:lumMod val="75000"/>
                  </a:schemeClr>
                </a:solidFill>
                <a:latin typeface="Arial" charset="0"/>
                <a:ea typeface="Arial" charset="0"/>
                <a:cs typeface="Arial" charset="0"/>
              </a:defRPr>
            </a:lvl2pPr>
            <a:lvl3pPr marL="761970" indent="0" algn="l" defTabSz="761970" rtl="0" eaLnBrk="1" latinLnBrk="0" hangingPunct="1">
              <a:lnSpc>
                <a:spcPct val="90000"/>
              </a:lnSpc>
              <a:spcBef>
                <a:spcPts val="417"/>
              </a:spcBef>
              <a:buFont typeface="Arial"/>
              <a:buNone/>
              <a:defRPr sz="1667" b="0" i="0" kern="1200">
                <a:solidFill>
                  <a:schemeClr val="accent3">
                    <a:lumMod val="75000"/>
                  </a:schemeClr>
                </a:solidFill>
                <a:latin typeface="Arial" charset="0"/>
                <a:ea typeface="Arial" charset="0"/>
                <a:cs typeface="Arial" charset="0"/>
              </a:defRPr>
            </a:lvl3pPr>
            <a:lvl4pPr marL="1142954" indent="0" algn="l" defTabSz="761970" rtl="0" eaLnBrk="1" latinLnBrk="0" hangingPunct="1">
              <a:lnSpc>
                <a:spcPct val="90000"/>
              </a:lnSpc>
              <a:spcBef>
                <a:spcPts val="417"/>
              </a:spcBef>
              <a:buFont typeface="Arial"/>
              <a:buNone/>
              <a:defRPr sz="1500" b="0" i="0" kern="1200">
                <a:solidFill>
                  <a:schemeClr val="accent3">
                    <a:lumMod val="75000"/>
                  </a:schemeClr>
                </a:solidFill>
                <a:latin typeface="Arial" charset="0"/>
                <a:ea typeface="Arial" charset="0"/>
                <a:cs typeface="Arial" charset="0"/>
              </a:defRPr>
            </a:lvl4pPr>
            <a:lvl5pPr marL="1523939" indent="0" algn="l" defTabSz="761970" rtl="0" eaLnBrk="1" latinLnBrk="0" hangingPunct="1">
              <a:lnSpc>
                <a:spcPct val="90000"/>
              </a:lnSpc>
              <a:spcBef>
                <a:spcPts val="417"/>
              </a:spcBef>
              <a:buFont typeface="Arial"/>
              <a:buNone/>
              <a:defRPr sz="1333" b="0" i="0" kern="1200">
                <a:solidFill>
                  <a:schemeClr val="accent3">
                    <a:lumMod val="75000"/>
                  </a:schemeClr>
                </a:solidFill>
                <a:latin typeface="Arial" charset="0"/>
                <a:ea typeface="Arial" charset="0"/>
                <a:cs typeface="Arial" charset="0"/>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a:lstStyle>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Hold back on providing direct and constructive feedback</a:t>
            </a: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Stay stuck in the comfort zone</a:t>
            </a: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Consider only the P and the B; overlook the T and the R</a:t>
            </a: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Focus only on short-term gains</a:t>
            </a: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r>
              <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rPr>
              <a:t>Keep decision making only at the leader level; make decisions by consensus</a:t>
            </a: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endParaRP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cs typeface="Arial" panose="020B0604020202020204" pitchFamily="34" charset="0"/>
            </a:endParaRP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endParaRPr>
          </a:p>
          <a:p>
            <a:pPr marL="174625" marR="0" lvl="0" indent="-174625" algn="l" defTabSz="761970" rtl="0" eaLnBrk="1" fontAlgn="auto" latinLnBrk="0" hangingPunct="1">
              <a:lnSpc>
                <a:spcPct val="90000"/>
              </a:lnSpc>
              <a:spcBef>
                <a:spcPts val="833"/>
              </a:spcBef>
              <a:spcAft>
                <a:spcPts val="0"/>
              </a:spcAft>
              <a:buClr>
                <a:srgbClr val="FF0000"/>
              </a:buClr>
              <a:buSzTx/>
              <a:buFont typeface="System Font Regular"/>
              <a:buChar char="x"/>
              <a:tabLst/>
              <a:defRPr/>
            </a:pPr>
            <a:endParaRPr kumimoji="1" lang="en-US" sz="1200" b="0" i="0" u="none" strike="noStrike" kern="1200" cap="none" spc="0" normalizeH="0" baseline="0" noProof="0" dirty="0">
              <a:ln>
                <a:noFill/>
              </a:ln>
              <a:solidFill>
                <a:srgbClr val="535453"/>
              </a:solidFill>
              <a:effectLst/>
              <a:uLnTx/>
              <a:uFillTx/>
              <a:latin typeface="Arial" panose="020B0604020202020204" pitchFamily="34" charset="0"/>
              <a:ea typeface="Gotham Book" charset="0"/>
              <a:cs typeface="Arial" panose="020B0604020202020204" pitchFamily="34" charset="0"/>
            </a:endParaRPr>
          </a:p>
        </p:txBody>
      </p:sp>
      <p:grpSp>
        <p:nvGrpSpPr>
          <p:cNvPr id="17" name="Group 16">
            <a:extLst>
              <a:ext uri="{FF2B5EF4-FFF2-40B4-BE49-F238E27FC236}">
                <a16:creationId xmlns:a16="http://schemas.microsoft.com/office/drawing/2014/main" id="{E837608C-C15B-6A43-9F23-36C48C2876A0}"/>
              </a:ext>
            </a:extLst>
          </p:cNvPr>
          <p:cNvGrpSpPr/>
          <p:nvPr/>
        </p:nvGrpSpPr>
        <p:grpSpPr>
          <a:xfrm>
            <a:off x="6112519" y="2199609"/>
            <a:ext cx="1985851" cy="479221"/>
            <a:chOff x="5692013" y="2281924"/>
            <a:chExt cx="1985851" cy="479221"/>
          </a:xfrm>
        </p:grpSpPr>
        <p:grpSp>
          <p:nvGrpSpPr>
            <p:cNvPr id="18" name="Group 17">
              <a:extLst>
                <a:ext uri="{FF2B5EF4-FFF2-40B4-BE49-F238E27FC236}">
                  <a16:creationId xmlns:a16="http://schemas.microsoft.com/office/drawing/2014/main" id="{1299D661-FA5C-DA4E-BA08-42360ED5679B}"/>
                </a:ext>
              </a:extLst>
            </p:cNvPr>
            <p:cNvGrpSpPr/>
            <p:nvPr/>
          </p:nvGrpSpPr>
          <p:grpSpPr>
            <a:xfrm>
              <a:off x="5692013" y="2281924"/>
              <a:ext cx="1985851" cy="464935"/>
              <a:chOff x="3783262" y="3406434"/>
              <a:chExt cx="1985851" cy="464935"/>
            </a:xfrm>
          </p:grpSpPr>
          <p:pic>
            <p:nvPicPr>
              <p:cNvPr id="20" name="Picture 19">
                <a:extLst>
                  <a:ext uri="{FF2B5EF4-FFF2-40B4-BE49-F238E27FC236}">
                    <a16:creationId xmlns:a16="http://schemas.microsoft.com/office/drawing/2014/main" id="{D1E81C62-CAA3-994F-8FB2-555093D518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3262" y="3406434"/>
                <a:ext cx="510075" cy="464935"/>
              </a:xfrm>
              <a:prstGeom prst="rect">
                <a:avLst/>
              </a:prstGeom>
            </p:spPr>
          </p:pic>
          <p:sp>
            <p:nvSpPr>
              <p:cNvPr id="21" name="Title 1">
                <a:extLst>
                  <a:ext uri="{FF2B5EF4-FFF2-40B4-BE49-F238E27FC236}">
                    <a16:creationId xmlns:a16="http://schemas.microsoft.com/office/drawing/2014/main" id="{AF82E4B9-6FD3-E74A-A993-90767BFAEAF0}"/>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EF5240"/>
                    </a:solidFill>
                    <a:effectLst/>
                    <a:uLnTx/>
                    <a:uFillTx/>
                    <a:latin typeface="Arial" panose="020B0604020202020204" pitchFamily="34" charset="0"/>
                    <a:ea typeface="Gotham Book" charset="0"/>
                    <a:cs typeface="Arial" panose="020B0604020202020204" pitchFamily="34" charset="0"/>
                  </a:rPr>
                  <a:t>NOT THIS</a:t>
                </a:r>
              </a:p>
            </p:txBody>
          </p:sp>
        </p:grpSp>
        <p:pic>
          <p:nvPicPr>
            <p:cNvPr id="19" name="Picture 18">
              <a:extLst>
                <a:ext uri="{FF2B5EF4-FFF2-40B4-BE49-F238E27FC236}">
                  <a16:creationId xmlns:a16="http://schemas.microsoft.com/office/drawing/2014/main" id="{A4E09C4C-9012-3348-B3A9-A0B5787F98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9933" y="2294801"/>
              <a:ext cx="462155" cy="466344"/>
            </a:xfrm>
            <a:prstGeom prst="rect">
              <a:avLst/>
            </a:prstGeom>
          </p:spPr>
        </p:pic>
      </p:grpSp>
      <p:grpSp>
        <p:nvGrpSpPr>
          <p:cNvPr id="22" name="Group 21">
            <a:extLst>
              <a:ext uri="{FF2B5EF4-FFF2-40B4-BE49-F238E27FC236}">
                <a16:creationId xmlns:a16="http://schemas.microsoft.com/office/drawing/2014/main" id="{FF8B0358-E15D-BC40-8218-E1E145768027}"/>
              </a:ext>
            </a:extLst>
          </p:cNvPr>
          <p:cNvGrpSpPr/>
          <p:nvPr/>
        </p:nvGrpSpPr>
        <p:grpSpPr>
          <a:xfrm>
            <a:off x="1516084" y="2169145"/>
            <a:ext cx="1998247" cy="479221"/>
            <a:chOff x="1996894" y="2281924"/>
            <a:chExt cx="1998247" cy="479221"/>
          </a:xfrm>
        </p:grpSpPr>
        <p:grpSp>
          <p:nvGrpSpPr>
            <p:cNvPr id="23" name="Group 22">
              <a:extLst>
                <a:ext uri="{FF2B5EF4-FFF2-40B4-BE49-F238E27FC236}">
                  <a16:creationId xmlns:a16="http://schemas.microsoft.com/office/drawing/2014/main" id="{BAF2169A-4E7A-EB42-8B5C-A49A996A3ED8}"/>
                </a:ext>
              </a:extLst>
            </p:cNvPr>
            <p:cNvGrpSpPr/>
            <p:nvPr/>
          </p:nvGrpSpPr>
          <p:grpSpPr>
            <a:xfrm>
              <a:off x="2009291" y="2281924"/>
              <a:ext cx="1985850" cy="464935"/>
              <a:chOff x="3783263" y="3406434"/>
              <a:chExt cx="1985850" cy="464935"/>
            </a:xfrm>
          </p:grpSpPr>
          <p:pic>
            <p:nvPicPr>
              <p:cNvPr id="25" name="Picture 24">
                <a:extLst>
                  <a:ext uri="{FF2B5EF4-FFF2-40B4-BE49-F238E27FC236}">
                    <a16:creationId xmlns:a16="http://schemas.microsoft.com/office/drawing/2014/main" id="{8B264FF1-4AEE-5944-9864-24234ADAD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3263" y="3406434"/>
                <a:ext cx="510073" cy="464935"/>
              </a:xfrm>
              <a:prstGeom prst="rect">
                <a:avLst/>
              </a:prstGeom>
            </p:spPr>
          </p:pic>
          <p:sp>
            <p:nvSpPr>
              <p:cNvPr id="26" name="Title 1">
                <a:extLst>
                  <a:ext uri="{FF2B5EF4-FFF2-40B4-BE49-F238E27FC236}">
                    <a16:creationId xmlns:a16="http://schemas.microsoft.com/office/drawing/2014/main" id="{F12E9984-5E38-9C41-B8F2-4A5E7B85A5EF}"/>
                  </a:ext>
                </a:extLst>
              </p:cNvPr>
              <p:cNvSpPr txBox="1">
                <a:spLocks/>
              </p:cNvSpPr>
              <p:nvPr/>
            </p:nvSpPr>
            <p:spPr>
              <a:xfrm>
                <a:off x="4293337" y="3508701"/>
                <a:ext cx="1475776" cy="322856"/>
              </a:xfrm>
              <a:prstGeom prst="rect">
                <a:avLst/>
              </a:prstGeom>
            </p:spPr>
            <p:txBody>
              <a:bodyPr vert="horz" lIns="91440" tIns="45720" rIns="91440" bIns="45720" rtlCol="0" anchor="t">
                <a:noAutofit/>
              </a:bodyPr>
              <a:lstStyle>
                <a:lvl1pPr algn="l" defTabSz="761970" rtl="0" eaLnBrk="1" latinLnBrk="0" hangingPunct="1">
                  <a:lnSpc>
                    <a:spcPct val="90000"/>
                  </a:lnSpc>
                  <a:spcBef>
                    <a:spcPct val="0"/>
                  </a:spcBef>
                  <a:buNone/>
                  <a:defRPr sz="2667" b="1" i="0" kern="1200">
                    <a:solidFill>
                      <a:srgbClr val="296CBA"/>
                    </a:solidFill>
                    <a:latin typeface="Arial" charset="0"/>
                    <a:ea typeface="Arial" charset="0"/>
                    <a:cs typeface="Arial" charset="0"/>
                  </a:defRPr>
                </a:lvl1pPr>
              </a:lstStyle>
              <a:p>
                <a:pPr marL="0" marR="0" lvl="0" indent="0" algn="l" defTabSz="761970" rtl="0" eaLnBrk="1" fontAlgn="auto" latinLnBrk="0" hangingPunct="1">
                  <a:lnSpc>
                    <a:spcPct val="8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69BB28"/>
                    </a:solidFill>
                    <a:effectLst/>
                    <a:uLnTx/>
                    <a:uFillTx/>
                    <a:latin typeface="Arial" panose="020B0604020202020204" pitchFamily="34" charset="0"/>
                    <a:ea typeface="Gotham Book" charset="0"/>
                    <a:cs typeface="Arial" panose="020B0604020202020204" pitchFamily="34" charset="0"/>
                  </a:rPr>
                  <a:t>DO THIS</a:t>
                </a:r>
              </a:p>
            </p:txBody>
          </p:sp>
        </p:grpSp>
        <p:pic>
          <p:nvPicPr>
            <p:cNvPr id="24" name="Picture 23">
              <a:extLst>
                <a:ext uri="{FF2B5EF4-FFF2-40B4-BE49-F238E27FC236}">
                  <a16:creationId xmlns:a16="http://schemas.microsoft.com/office/drawing/2014/main" id="{569E6BE9-7713-FC4F-8084-9BA5DCE477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96894" y="2294801"/>
              <a:ext cx="504353" cy="466344"/>
            </a:xfrm>
            <a:prstGeom prst="rect">
              <a:avLst/>
            </a:prstGeom>
          </p:spPr>
        </p:pic>
      </p:grpSp>
      <p:graphicFrame>
        <p:nvGraphicFramePr>
          <p:cNvPr id="27" name="Table 26">
            <a:extLst>
              <a:ext uri="{FF2B5EF4-FFF2-40B4-BE49-F238E27FC236}">
                <a16:creationId xmlns:a16="http://schemas.microsoft.com/office/drawing/2014/main" id="{4B36492F-327C-6343-BE1B-80CFB637DFA9}"/>
              </a:ext>
            </a:extLst>
          </p:cNvPr>
          <p:cNvGraphicFramePr>
            <a:graphicFrameLocks noGrp="1"/>
          </p:cNvGraphicFramePr>
          <p:nvPr>
            <p:extLst>
              <p:ext uri="{D42A27DB-BD31-4B8C-83A1-F6EECF244321}">
                <p14:modId xmlns:p14="http://schemas.microsoft.com/office/powerpoint/2010/main" val="591307732"/>
              </p:ext>
            </p:extLst>
          </p:nvPr>
        </p:nvGraphicFramePr>
        <p:xfrm>
          <a:off x="724693" y="1031006"/>
          <a:ext cx="7579832" cy="518160"/>
        </p:xfrm>
        <a:graphic>
          <a:graphicData uri="http://schemas.openxmlformats.org/drawingml/2006/table">
            <a:tbl>
              <a:tblPr firstRow="1" bandRow="1">
                <a:tableStyleId>{5C22544A-7EE6-4342-B048-85BDC9FD1C3A}</a:tableStyleId>
              </a:tblPr>
              <a:tblGrid>
                <a:gridCol w="1894958">
                  <a:extLst>
                    <a:ext uri="{9D8B030D-6E8A-4147-A177-3AD203B41FA5}">
                      <a16:colId xmlns:a16="http://schemas.microsoft.com/office/drawing/2014/main" val="3869566275"/>
                    </a:ext>
                  </a:extLst>
                </a:gridCol>
                <a:gridCol w="1894958">
                  <a:extLst>
                    <a:ext uri="{9D8B030D-6E8A-4147-A177-3AD203B41FA5}">
                      <a16:colId xmlns:a16="http://schemas.microsoft.com/office/drawing/2014/main" val="4014702460"/>
                    </a:ext>
                  </a:extLst>
                </a:gridCol>
                <a:gridCol w="1894958">
                  <a:extLst>
                    <a:ext uri="{9D8B030D-6E8A-4147-A177-3AD203B41FA5}">
                      <a16:colId xmlns:a16="http://schemas.microsoft.com/office/drawing/2014/main" val="4175438636"/>
                    </a:ext>
                  </a:extLst>
                </a:gridCol>
                <a:gridCol w="1894958">
                  <a:extLst>
                    <a:ext uri="{9D8B030D-6E8A-4147-A177-3AD203B41FA5}">
                      <a16:colId xmlns:a16="http://schemas.microsoft.com/office/drawing/2014/main" val="221011861"/>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chemeClr val="bg1"/>
                          </a:solidFill>
                          <a:effectLst/>
                          <a:uLnTx/>
                          <a:uFillTx/>
                          <a:latin typeface="Arial" panose="020B0604020202020204" pitchFamily="34" charset="0"/>
                          <a:ea typeface="Gotham Book" charset="0"/>
                          <a:cs typeface="Arial" panose="020B0604020202020204" pitchFamily="34" charset="0"/>
                        </a:rPr>
                        <a:t>Speak up with new ideas</a:t>
                      </a:r>
                    </a:p>
                  </a:txBody>
                  <a:tcPr anchor="ctr">
                    <a:lnL w="12700" cmpd="sng">
                      <a:noFill/>
                    </a:lnL>
                    <a:lnR w="12700" cap="flat" cmpd="sng" algn="ctr">
                      <a:solidFill>
                        <a:schemeClr val="accent3">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Take smart risks</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PTRB</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Make decisions</a:t>
                      </a:r>
                    </a:p>
                  </a:txBody>
                  <a:tcPr anchor="ctr">
                    <a:lnL w="12700" cap="flat" cmpd="sng" algn="ctr">
                      <a:solidFill>
                        <a:schemeClr val="accent3">
                          <a:lumMod val="7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340961"/>
                  </a:ext>
                </a:extLst>
              </a:tr>
            </a:tbl>
          </a:graphicData>
        </a:graphic>
      </p:graphicFrame>
    </p:spTree>
    <p:extLst>
      <p:ext uri="{BB962C8B-B14F-4D97-AF65-F5344CB8AC3E}">
        <p14:creationId xmlns:p14="http://schemas.microsoft.com/office/powerpoint/2010/main" val="290469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A77681-63D1-4B43-A8C9-9152C1F606FE}"/>
              </a:ext>
            </a:extLst>
          </p:cNvPr>
          <p:cNvSpPr/>
          <p:nvPr/>
        </p:nvSpPr>
        <p:spPr>
          <a:xfrm>
            <a:off x="3191092" y="248194"/>
            <a:ext cx="5756963" cy="4083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pPr marL="342900" indent="-342900">
              <a:buClr>
                <a:schemeClr val="accent4">
                  <a:lumMod val="50000"/>
                </a:schemeClr>
              </a:buClr>
              <a:buFont typeface="System Font Regular"/>
              <a:buChar char="+"/>
            </a:pPr>
            <a:r>
              <a:rPr lang="en-US" b="1" dirty="0">
                <a:latin typeface="Arial" panose="020B0604020202020204" pitchFamily="34" charset="0"/>
                <a:cs typeface="Arial" panose="020B0604020202020204" pitchFamily="34" charset="0"/>
              </a:rPr>
              <a:t>How do you think these behaviors will help us be successful? How do they align with where we’re going as a business?</a:t>
            </a:r>
          </a:p>
          <a:p>
            <a:pPr>
              <a:buClr>
                <a:schemeClr val="accent4">
                  <a:lumMod val="50000"/>
                </a:schemeClr>
              </a:buClr>
            </a:pPr>
            <a:endParaRPr lang="en-US" b="1" dirty="0">
              <a:latin typeface="Arial" panose="020B0604020202020204" pitchFamily="34" charset="0"/>
              <a:cs typeface="Arial" panose="020B0604020202020204" pitchFamily="34" charset="0"/>
            </a:endParaRPr>
          </a:p>
          <a:p>
            <a:pPr marL="342900" indent="-342900">
              <a:buClr>
                <a:schemeClr val="accent4">
                  <a:lumMod val="50000"/>
                </a:schemeClr>
              </a:buClr>
              <a:buFont typeface="System Font Regular"/>
              <a:buChar char="+"/>
            </a:pPr>
            <a:endParaRPr lang="en-US" b="1" dirty="0">
              <a:latin typeface="Arial" panose="020B0604020202020204" pitchFamily="34" charset="0"/>
              <a:cs typeface="Arial" panose="020B0604020202020204" pitchFamily="34" charset="0"/>
            </a:endParaRPr>
          </a:p>
          <a:p>
            <a:pPr marL="342900" indent="-342900">
              <a:buClr>
                <a:schemeClr val="accent4">
                  <a:lumMod val="50000"/>
                </a:schemeClr>
              </a:buClr>
              <a:buFont typeface="System Font Regular"/>
              <a:buChar char="+"/>
            </a:pPr>
            <a:r>
              <a:rPr lang="en-US" b="1" dirty="0">
                <a:latin typeface="Arial" panose="020B0604020202020204" pitchFamily="34" charset="0"/>
                <a:cs typeface="Arial" panose="020B0604020202020204" pitchFamily="34" charset="0"/>
              </a:rPr>
              <a:t>What do you think are the 1-2 most impactful things we can do to hold ourselves accountable?</a:t>
            </a:r>
          </a:p>
          <a:p>
            <a:pPr marL="342900" indent="-342900">
              <a:buClr>
                <a:schemeClr val="accent4">
                  <a:lumMod val="50000"/>
                </a:schemeClr>
              </a:buClr>
              <a:buFont typeface="System Font Regular"/>
              <a:buChar char="+"/>
            </a:pPr>
            <a:endParaRPr lang="en-US" b="1" dirty="0">
              <a:latin typeface="Arial" panose="020B0604020202020204" pitchFamily="34" charset="0"/>
              <a:cs typeface="Arial" panose="020B0604020202020204" pitchFamily="34" charset="0"/>
            </a:endParaRPr>
          </a:p>
          <a:p>
            <a:pPr marL="342900" indent="-342900">
              <a:buClr>
                <a:schemeClr val="accent4">
                  <a:lumMod val="50000"/>
                </a:schemeClr>
              </a:buClr>
              <a:buFont typeface="System Font Regular"/>
              <a:buChar char="+"/>
            </a:pPr>
            <a:r>
              <a:rPr lang="en-US" b="1" dirty="0">
                <a:latin typeface="Arial" panose="020B0604020202020204" pitchFamily="34" charset="0"/>
                <a:cs typeface="Arial" panose="020B0604020202020204" pitchFamily="34" charset="0"/>
              </a:rPr>
              <a:t>Do we agree to commit to these behaviors as our team’s Culture Charter? </a:t>
            </a:r>
          </a:p>
        </p:txBody>
      </p:sp>
      <p:sp>
        <p:nvSpPr>
          <p:cNvPr id="2" name="Slide Number Placeholder 1">
            <a:extLst>
              <a:ext uri="{FF2B5EF4-FFF2-40B4-BE49-F238E27FC236}">
                <a16:creationId xmlns:a16="http://schemas.microsoft.com/office/drawing/2014/main" id="{7FD3A59B-8AC6-5649-A321-37B85F13003D}"/>
              </a:ext>
            </a:extLst>
          </p:cNvPr>
          <p:cNvSpPr>
            <a:spLocks noGrp="1"/>
          </p:cNvSpPr>
          <p:nvPr>
            <p:ph type="sldNum" sz="quarter" idx="12"/>
          </p:nvPr>
        </p:nvSpPr>
        <p:spPr/>
        <p:txBody>
          <a:bodyPr/>
          <a:lstStyle/>
          <a:p>
            <a:fld id="{86EC5DD3-BC59-4DEE-A563-BE39EA082DB1}" type="slidenum">
              <a:rPr lang="en-GB" smtClean="0"/>
              <a:pPr/>
              <a:t>12</a:t>
            </a:fld>
            <a:endParaRPr lang="en-GB" dirty="0"/>
          </a:p>
        </p:txBody>
      </p:sp>
      <p:grpSp>
        <p:nvGrpSpPr>
          <p:cNvPr id="15" name="Group 14">
            <a:extLst>
              <a:ext uri="{FF2B5EF4-FFF2-40B4-BE49-F238E27FC236}">
                <a16:creationId xmlns:a16="http://schemas.microsoft.com/office/drawing/2014/main" id="{64EA9CB6-2241-1D4D-8CE0-D4D646C4BC65}"/>
              </a:ext>
            </a:extLst>
          </p:cNvPr>
          <p:cNvGrpSpPr/>
          <p:nvPr/>
        </p:nvGrpSpPr>
        <p:grpSpPr>
          <a:xfrm>
            <a:off x="468363" y="1341262"/>
            <a:ext cx="2482003" cy="1609264"/>
            <a:chOff x="25971" y="178762"/>
            <a:chExt cx="2784984" cy="1805709"/>
          </a:xfrm>
          <a:solidFill>
            <a:schemeClr val="bg1"/>
          </a:solidFill>
        </p:grpSpPr>
        <p:sp>
          <p:nvSpPr>
            <p:cNvPr id="16" name="Rounded Rectangular Callout 15">
              <a:extLst>
                <a:ext uri="{FF2B5EF4-FFF2-40B4-BE49-F238E27FC236}">
                  <a16:creationId xmlns:a16="http://schemas.microsoft.com/office/drawing/2014/main" id="{FF16CB94-AABB-A049-B9F9-65EBEE2A1B21}"/>
                </a:ext>
              </a:extLst>
            </p:cNvPr>
            <p:cNvSpPr/>
            <p:nvPr/>
          </p:nvSpPr>
          <p:spPr>
            <a:xfrm rot="10800000">
              <a:off x="878147" y="780665"/>
              <a:ext cx="1932808" cy="1203806"/>
            </a:xfrm>
            <a:prstGeom prst="wedgeRoundRectCallout">
              <a:avLst>
                <a:gd name="adj1" fmla="val -53520"/>
                <a:gd name="adj2" fmla="val -82751"/>
                <a:gd name="adj3" fmla="val 16667"/>
              </a:avLst>
            </a:prstGeom>
            <a:grp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ular Callout 18">
              <a:extLst>
                <a:ext uri="{FF2B5EF4-FFF2-40B4-BE49-F238E27FC236}">
                  <a16:creationId xmlns:a16="http://schemas.microsoft.com/office/drawing/2014/main" id="{337D0B07-5BF8-234C-9E7F-BFB348527E41}"/>
                </a:ext>
              </a:extLst>
            </p:cNvPr>
            <p:cNvSpPr/>
            <p:nvPr/>
          </p:nvSpPr>
          <p:spPr>
            <a:xfrm rot="10800000" flipH="1">
              <a:off x="25971" y="178762"/>
              <a:ext cx="1932808" cy="1203806"/>
            </a:xfrm>
            <a:prstGeom prst="wedgeRoundRectCallout">
              <a:avLst>
                <a:gd name="adj1" fmla="val -53520"/>
                <a:gd name="adj2" fmla="val -82751"/>
                <a:gd name="adj3" fmla="val 16667"/>
              </a:avLst>
            </a:prstGeom>
            <a:grp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063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5A87-5742-EC47-AC5B-10C342B4D390}"/>
              </a:ext>
            </a:extLst>
          </p:cNvPr>
          <p:cNvSpPr>
            <a:spLocks noGrp="1"/>
          </p:cNvSpPr>
          <p:nvPr>
            <p:ph type="ctrTitle"/>
          </p:nvPr>
        </p:nvSpPr>
        <p:spPr>
          <a:xfrm>
            <a:off x="566012" y="667265"/>
            <a:ext cx="4005988" cy="3797643"/>
          </a:xfrm>
        </p:spPr>
        <p:txBody>
          <a:bodyPr/>
          <a:lstStyle/>
          <a:p>
            <a:r>
              <a:rPr lang="en-US" sz="4000" dirty="0"/>
              <a:t>Storytelling exercise</a:t>
            </a:r>
          </a:p>
        </p:txBody>
      </p:sp>
      <p:sp>
        <p:nvSpPr>
          <p:cNvPr id="3" name="Slide Number Placeholder 2">
            <a:extLst>
              <a:ext uri="{FF2B5EF4-FFF2-40B4-BE49-F238E27FC236}">
                <a16:creationId xmlns:a16="http://schemas.microsoft.com/office/drawing/2014/main" id="{9704282F-F842-864F-96B6-2293457D6341}"/>
              </a:ext>
            </a:extLst>
          </p:cNvPr>
          <p:cNvSpPr>
            <a:spLocks noGrp="1"/>
          </p:cNvSpPr>
          <p:nvPr>
            <p:ph type="sldNum" sz="quarter" idx="12"/>
          </p:nvPr>
        </p:nvSpPr>
        <p:spPr/>
        <p:txBody>
          <a:bodyPr/>
          <a:lstStyle/>
          <a:p>
            <a:fld id="{86EC5DD3-BC59-4DEE-A563-BE39EA082DB1}" type="slidenum">
              <a:rPr lang="en-GB" smtClean="0"/>
              <a:pPr/>
              <a:t>13</a:t>
            </a:fld>
            <a:endParaRPr lang="en-GB" dirty="0"/>
          </a:p>
        </p:txBody>
      </p:sp>
    </p:spTree>
    <p:extLst>
      <p:ext uri="{BB962C8B-B14F-4D97-AF65-F5344CB8AC3E}">
        <p14:creationId xmlns:p14="http://schemas.microsoft.com/office/powerpoint/2010/main" val="372371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C1D0ED-25DC-D64F-8363-32327D7A26B1}"/>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898989"/>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14</a:t>
            </a:fld>
            <a:endParaRPr kumimoji="1" lang="en-GB" sz="675" b="0" i="0" u="none" strike="noStrike" kern="1200" cap="none" spc="0" normalizeH="0" baseline="0" noProof="0" dirty="0">
              <a:ln>
                <a:noFill/>
              </a:ln>
              <a:solidFill>
                <a:srgbClr val="898989"/>
              </a:solidFill>
              <a:effectLst/>
              <a:uLnTx/>
              <a:uFillTx/>
              <a:latin typeface="Calibri" pitchFamily="34" charset="0"/>
              <a:ea typeface="メイリオ" pitchFamily="50" charset="-128"/>
              <a:cs typeface="Calibri" pitchFamily="34" charset="0"/>
            </a:endParaRPr>
          </a:p>
        </p:txBody>
      </p:sp>
      <p:sp>
        <p:nvSpPr>
          <p:cNvPr id="3" name="Title 2">
            <a:extLst>
              <a:ext uri="{FF2B5EF4-FFF2-40B4-BE49-F238E27FC236}">
                <a16:creationId xmlns:a16="http://schemas.microsoft.com/office/drawing/2014/main" id="{18D2C3D6-15D3-0842-97EB-6E616DB0FDAE}"/>
              </a:ext>
            </a:extLst>
          </p:cNvPr>
          <p:cNvSpPr>
            <a:spLocks noGrp="1"/>
          </p:cNvSpPr>
          <p:nvPr>
            <p:ph type="title"/>
          </p:nvPr>
        </p:nvSpPr>
        <p:spPr>
          <a:xfrm>
            <a:off x="724694" y="230570"/>
            <a:ext cx="7694613" cy="930511"/>
          </a:xfrm>
        </p:spPr>
        <p:txBody>
          <a:bodyPr anchor="ctr"/>
          <a:lstStyle/>
          <a:p>
            <a:r>
              <a:rPr lang="en-US" b="1" dirty="0"/>
              <a:t>Stories: curious, </a:t>
            </a:r>
            <a:br>
              <a:rPr lang="en-US" b="1" dirty="0"/>
            </a:br>
            <a:r>
              <a:rPr lang="en-US" b="1" dirty="0"/>
              <a:t>connected and courageous</a:t>
            </a:r>
            <a:endParaRPr lang="en-US" dirty="0"/>
          </a:p>
        </p:txBody>
      </p:sp>
      <p:sp>
        <p:nvSpPr>
          <p:cNvPr id="4" name="Rectangle 3">
            <a:extLst>
              <a:ext uri="{FF2B5EF4-FFF2-40B4-BE49-F238E27FC236}">
                <a16:creationId xmlns:a16="http://schemas.microsoft.com/office/drawing/2014/main" id="{1B1599B3-1640-F64E-ACDA-33F52B752DD0}"/>
              </a:ext>
            </a:extLst>
          </p:cNvPr>
          <p:cNvSpPr/>
          <p:nvPr/>
        </p:nvSpPr>
        <p:spPr>
          <a:xfrm>
            <a:off x="468364" y="1829556"/>
            <a:ext cx="2417712" cy="2805227"/>
          </a:xfrm>
          <a:prstGeom prst="rect">
            <a:avLst/>
          </a:prstGeom>
          <a:solidFill>
            <a:srgbClr val="287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BC4E7F2-4D1E-BF44-A9A7-BE6292BF3883}"/>
              </a:ext>
            </a:extLst>
          </p:cNvPr>
          <p:cNvSpPr/>
          <p:nvPr/>
        </p:nvSpPr>
        <p:spPr>
          <a:xfrm>
            <a:off x="3363144" y="1829556"/>
            <a:ext cx="2417712" cy="2805227"/>
          </a:xfrm>
          <a:prstGeom prst="rect">
            <a:avLst/>
          </a:prstGeom>
          <a:solidFill>
            <a:srgbClr val="E15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77E14F55-1B7B-C040-A657-54C847F98EE1}"/>
              </a:ext>
            </a:extLst>
          </p:cNvPr>
          <p:cNvSpPr/>
          <p:nvPr/>
        </p:nvSpPr>
        <p:spPr>
          <a:xfrm>
            <a:off x="6257924" y="1829555"/>
            <a:ext cx="2417712" cy="2805227"/>
          </a:xfrm>
          <a:prstGeom prst="rect">
            <a:avLst/>
          </a:prstGeom>
          <a:solidFill>
            <a:srgbClr val="0B38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CF22B7A-5C94-D040-88F7-3CAC99D320B8}"/>
              </a:ext>
            </a:extLst>
          </p:cNvPr>
          <p:cNvSpPr txBox="1"/>
          <p:nvPr/>
        </p:nvSpPr>
        <p:spPr>
          <a:xfrm>
            <a:off x="468363" y="2066984"/>
            <a:ext cx="2417712" cy="338554"/>
          </a:xfrm>
          <a:prstGeom prst="rect">
            <a:avLst/>
          </a:prstGeom>
          <a:noFill/>
        </p:spPr>
        <p:txBody>
          <a:bodyPr wrap="square"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Curious</a:t>
            </a:r>
          </a:p>
        </p:txBody>
      </p:sp>
      <p:sp>
        <p:nvSpPr>
          <p:cNvPr id="9" name="TextBox 8">
            <a:extLst>
              <a:ext uri="{FF2B5EF4-FFF2-40B4-BE49-F238E27FC236}">
                <a16:creationId xmlns:a16="http://schemas.microsoft.com/office/drawing/2014/main" id="{C45AF833-3EA1-AA4D-839C-C1F3C034BAFF}"/>
              </a:ext>
            </a:extLst>
          </p:cNvPr>
          <p:cNvSpPr txBox="1"/>
          <p:nvPr/>
        </p:nvSpPr>
        <p:spPr>
          <a:xfrm>
            <a:off x="3363143" y="2066984"/>
            <a:ext cx="2417712" cy="338554"/>
          </a:xfrm>
          <a:prstGeom prst="rect">
            <a:avLst/>
          </a:prstGeom>
          <a:noFill/>
        </p:spPr>
        <p:txBody>
          <a:bodyPr wrap="square"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Connected</a:t>
            </a:r>
          </a:p>
        </p:txBody>
      </p:sp>
      <p:sp>
        <p:nvSpPr>
          <p:cNvPr id="10" name="TextBox 9">
            <a:extLst>
              <a:ext uri="{FF2B5EF4-FFF2-40B4-BE49-F238E27FC236}">
                <a16:creationId xmlns:a16="http://schemas.microsoft.com/office/drawing/2014/main" id="{CF34F5BA-8445-5F4C-AD55-9A22481A14BD}"/>
              </a:ext>
            </a:extLst>
          </p:cNvPr>
          <p:cNvSpPr txBox="1"/>
          <p:nvPr/>
        </p:nvSpPr>
        <p:spPr>
          <a:xfrm>
            <a:off x="6257924" y="2066984"/>
            <a:ext cx="2417712" cy="338554"/>
          </a:xfrm>
          <a:prstGeom prst="rect">
            <a:avLst/>
          </a:prstGeom>
          <a:noFill/>
        </p:spPr>
        <p:txBody>
          <a:bodyPr wrap="square"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Courageous</a:t>
            </a:r>
          </a:p>
        </p:txBody>
      </p:sp>
      <p:sp>
        <p:nvSpPr>
          <p:cNvPr id="11" name="TextBox 10">
            <a:extLst>
              <a:ext uri="{FF2B5EF4-FFF2-40B4-BE49-F238E27FC236}">
                <a16:creationId xmlns:a16="http://schemas.microsoft.com/office/drawing/2014/main" id="{8F25A89F-CAF3-2748-B500-CC9B9B59FBD5}"/>
              </a:ext>
            </a:extLst>
          </p:cNvPr>
          <p:cNvSpPr txBox="1"/>
          <p:nvPr/>
        </p:nvSpPr>
        <p:spPr>
          <a:xfrm>
            <a:off x="3757954" y="2490177"/>
            <a:ext cx="1942419" cy="3108543"/>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Work as one team</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 trusting relationships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Understand the bigger picture</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A3D6A73-8DA0-984D-A95D-F32DED43C658}"/>
              </a:ext>
            </a:extLst>
          </p:cNvPr>
          <p:cNvSpPr txBox="1"/>
          <p:nvPr/>
        </p:nvSpPr>
        <p:spPr>
          <a:xfrm>
            <a:off x="787327" y="2463614"/>
            <a:ext cx="1942419" cy="2677656"/>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Ask questions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Listen to understand</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Stay humble</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7A5015-DFEC-5E40-9618-7059565A1295}"/>
              </a:ext>
            </a:extLst>
          </p:cNvPr>
          <p:cNvSpPr txBox="1"/>
          <p:nvPr/>
        </p:nvSpPr>
        <p:spPr>
          <a:xfrm>
            <a:off x="6652734" y="2463614"/>
            <a:ext cx="1942419" cy="3539430"/>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Speak up with new ideas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Take smart risks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Keep PTRB front and center</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Make decisions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000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413B57-B86A-6544-9307-3C2CF8ABE153}"/>
              </a:ext>
            </a:extLst>
          </p:cNvPr>
          <p:cNvSpPr>
            <a:spLocks noGrp="1"/>
          </p:cNvSpPr>
          <p:nvPr>
            <p:ph type="sldNum" sz="quarter" idx="12"/>
          </p:nvPr>
        </p:nvSpPr>
        <p:spPr/>
        <p:txBody>
          <a:bodyPr/>
          <a:lstStyle/>
          <a:p>
            <a:fld id="{86EC5DD3-BC59-4DEE-A563-BE39EA082DB1}" type="slidenum">
              <a:rPr lang="en-GB" smtClean="0"/>
              <a:pPr/>
              <a:t>15</a:t>
            </a:fld>
            <a:endParaRPr lang="en-GB" dirty="0"/>
          </a:p>
        </p:txBody>
      </p:sp>
      <p:sp>
        <p:nvSpPr>
          <p:cNvPr id="8" name="Rectangle 7">
            <a:extLst>
              <a:ext uri="{FF2B5EF4-FFF2-40B4-BE49-F238E27FC236}">
                <a16:creationId xmlns:a16="http://schemas.microsoft.com/office/drawing/2014/main" id="{5BAEF293-788C-B543-8792-8C76D4355101}"/>
              </a:ext>
            </a:extLst>
          </p:cNvPr>
          <p:cNvSpPr/>
          <p:nvPr/>
        </p:nvSpPr>
        <p:spPr>
          <a:xfrm>
            <a:off x="1" y="4378612"/>
            <a:ext cx="9155456" cy="307777"/>
          </a:xfrm>
          <a:prstGeom prst="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gn="ctr">
              <a:defRPr/>
            </a:pPr>
            <a:endParaRPr lang="en-US" sz="1400" b="1" dirty="0">
              <a:solidFill>
                <a:schemeClr val="accent5"/>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9E2C86-54F8-C040-BB15-71331717C9C3}"/>
              </a:ext>
            </a:extLst>
          </p:cNvPr>
          <p:cNvSpPr/>
          <p:nvPr/>
        </p:nvSpPr>
        <p:spPr>
          <a:xfrm>
            <a:off x="3387037" y="89263"/>
            <a:ext cx="5456517" cy="3653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marL="342900" indent="-342900">
              <a:buClr>
                <a:schemeClr val="accent3">
                  <a:lumMod val="75000"/>
                </a:schemeClr>
              </a:buClr>
              <a:buFont typeface="System Font Regular"/>
              <a:buChar char="+"/>
            </a:pPr>
            <a:r>
              <a:rPr lang="en-US" b="1" dirty="0">
                <a:latin typeface="Arial" panose="020B0604020202020204" pitchFamily="34" charset="0"/>
                <a:cs typeface="Arial" panose="020B0604020202020204" pitchFamily="34" charset="0"/>
              </a:rPr>
              <a:t>How did sharing personal stories help us illuminate what the 3 Cs mean for our team?</a:t>
            </a:r>
          </a:p>
          <a:p>
            <a:pPr marL="342900" indent="-342900">
              <a:buClr>
                <a:schemeClr val="accent3">
                  <a:lumMod val="75000"/>
                </a:schemeClr>
              </a:buClr>
              <a:buFont typeface="System Font Regular"/>
              <a:buChar char="+"/>
            </a:pPr>
            <a:endParaRPr lang="en-US" b="1" dirty="0">
              <a:latin typeface="Arial" panose="020B0604020202020204" pitchFamily="34" charset="0"/>
              <a:cs typeface="Arial" panose="020B0604020202020204" pitchFamily="34" charset="0"/>
            </a:endParaRPr>
          </a:p>
          <a:p>
            <a:pPr marL="342900" indent="-342900">
              <a:buClr>
                <a:schemeClr val="accent3">
                  <a:lumMod val="75000"/>
                </a:schemeClr>
              </a:buClr>
              <a:buFont typeface="System Font Regular"/>
              <a:buChar char="+"/>
            </a:pPr>
            <a:r>
              <a:rPr lang="en-US" b="1" dirty="0">
                <a:latin typeface="Arial" panose="020B0604020202020204" pitchFamily="34" charset="0"/>
                <a:cs typeface="Arial" panose="020B0604020202020204" pitchFamily="34" charset="0"/>
              </a:rPr>
              <a:t>Which stories that stood out to you, and why?</a:t>
            </a:r>
          </a:p>
          <a:p>
            <a:pPr marL="342900" indent="-342900">
              <a:buClr>
                <a:schemeClr val="accent3">
                  <a:lumMod val="75000"/>
                </a:schemeClr>
              </a:buClr>
              <a:buFont typeface="System Font Regular"/>
              <a:buChar char="+"/>
            </a:pPr>
            <a:endParaRPr lang="en-US" b="1" dirty="0">
              <a:latin typeface="Arial" panose="020B0604020202020204" pitchFamily="34" charset="0"/>
              <a:cs typeface="Arial" panose="020B0604020202020204" pitchFamily="34" charset="0"/>
            </a:endParaRPr>
          </a:p>
          <a:p>
            <a:pPr marL="342900" indent="-342900">
              <a:buClr>
                <a:schemeClr val="accent3">
                  <a:lumMod val="75000"/>
                </a:schemeClr>
              </a:buClr>
              <a:buFont typeface="System Font Regular"/>
              <a:buChar char="+"/>
            </a:pPr>
            <a:endParaRPr lang="en-US" b="1" dirty="0">
              <a:latin typeface="Arial" panose="020B0604020202020204" pitchFamily="34" charset="0"/>
              <a:cs typeface="Arial" panose="020B0604020202020204" pitchFamily="34" charset="0"/>
            </a:endParaRPr>
          </a:p>
          <a:p>
            <a:pPr marL="342900" indent="-342900">
              <a:buClr>
                <a:schemeClr val="accent3">
                  <a:lumMod val="75000"/>
                </a:schemeClr>
              </a:buClr>
              <a:buFont typeface="System Font Regular"/>
              <a:buChar char="+"/>
            </a:pPr>
            <a:r>
              <a:rPr lang="en-US" b="1" dirty="0">
                <a:latin typeface="Arial" panose="020B0604020202020204" pitchFamily="34" charset="0"/>
                <a:cs typeface="Arial" panose="020B0604020202020204" pitchFamily="34" charset="0"/>
              </a:rPr>
              <a:t>What else did you notice as your colleagues shared their stories?</a:t>
            </a:r>
          </a:p>
        </p:txBody>
      </p:sp>
      <p:grpSp>
        <p:nvGrpSpPr>
          <p:cNvPr id="10" name="Group 9">
            <a:extLst>
              <a:ext uri="{FF2B5EF4-FFF2-40B4-BE49-F238E27FC236}">
                <a16:creationId xmlns:a16="http://schemas.microsoft.com/office/drawing/2014/main" id="{900DA710-3F7A-D84A-B9EA-97652E8B27D2}"/>
              </a:ext>
            </a:extLst>
          </p:cNvPr>
          <p:cNvGrpSpPr/>
          <p:nvPr/>
        </p:nvGrpSpPr>
        <p:grpSpPr>
          <a:xfrm>
            <a:off x="540933" y="1196120"/>
            <a:ext cx="2482003" cy="1609264"/>
            <a:chOff x="25971" y="178762"/>
            <a:chExt cx="2784984" cy="1805709"/>
          </a:xfrm>
          <a:solidFill>
            <a:schemeClr val="bg1"/>
          </a:solidFill>
        </p:grpSpPr>
        <p:sp>
          <p:nvSpPr>
            <p:cNvPr id="11" name="Rounded Rectangular Callout 10">
              <a:extLst>
                <a:ext uri="{FF2B5EF4-FFF2-40B4-BE49-F238E27FC236}">
                  <a16:creationId xmlns:a16="http://schemas.microsoft.com/office/drawing/2014/main" id="{D912999C-D2F9-AE4E-A43C-7576E2F721F6}"/>
                </a:ext>
              </a:extLst>
            </p:cNvPr>
            <p:cNvSpPr/>
            <p:nvPr/>
          </p:nvSpPr>
          <p:spPr>
            <a:xfrm rot="10800000">
              <a:off x="878147" y="780665"/>
              <a:ext cx="1932808" cy="1203806"/>
            </a:xfrm>
            <a:prstGeom prst="wedgeRoundRectCallout">
              <a:avLst>
                <a:gd name="adj1" fmla="val -53520"/>
                <a:gd name="adj2" fmla="val -82751"/>
                <a:gd name="adj3" fmla="val 16667"/>
              </a:avLst>
            </a:prstGeom>
            <a:grp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a:extLst>
                <a:ext uri="{FF2B5EF4-FFF2-40B4-BE49-F238E27FC236}">
                  <a16:creationId xmlns:a16="http://schemas.microsoft.com/office/drawing/2014/main" id="{0656695F-59E6-8F49-AFA4-5EB6B73DCB4C}"/>
                </a:ext>
              </a:extLst>
            </p:cNvPr>
            <p:cNvSpPr/>
            <p:nvPr/>
          </p:nvSpPr>
          <p:spPr>
            <a:xfrm rot="10800000" flipH="1">
              <a:off x="25971" y="178762"/>
              <a:ext cx="1932808" cy="1203806"/>
            </a:xfrm>
            <a:prstGeom prst="wedgeRoundRectCallout">
              <a:avLst>
                <a:gd name="adj1" fmla="val -53520"/>
                <a:gd name="adj2" fmla="val -82751"/>
                <a:gd name="adj3" fmla="val 16667"/>
              </a:avLst>
            </a:prstGeom>
            <a:grp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583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CA5-4E76-8C47-8279-6D0185EEB1EA}"/>
              </a:ext>
            </a:extLst>
          </p:cNvPr>
          <p:cNvSpPr>
            <a:spLocks noGrp="1"/>
          </p:cNvSpPr>
          <p:nvPr>
            <p:ph type="ctrTitle"/>
          </p:nvPr>
        </p:nvSpPr>
        <p:spPr/>
        <p:txBody>
          <a:bodyPr/>
          <a:lstStyle/>
          <a:p>
            <a:r>
              <a:rPr lang="en-US" sz="4000" dirty="0"/>
              <a:t>Holding Ourselves Accountable</a:t>
            </a:r>
          </a:p>
        </p:txBody>
      </p:sp>
      <p:sp>
        <p:nvSpPr>
          <p:cNvPr id="3" name="Slide Number Placeholder 2">
            <a:extLst>
              <a:ext uri="{FF2B5EF4-FFF2-40B4-BE49-F238E27FC236}">
                <a16:creationId xmlns:a16="http://schemas.microsoft.com/office/drawing/2014/main" id="{562FCF07-FBE8-9541-84F8-629533A3789B}"/>
              </a:ext>
            </a:extLst>
          </p:cNvPr>
          <p:cNvSpPr>
            <a:spLocks noGrp="1"/>
          </p:cNvSpPr>
          <p:nvPr>
            <p:ph type="sldNum" sz="quarter" idx="12"/>
          </p:nvPr>
        </p:nvSpPr>
        <p:spPr/>
        <p:txBody>
          <a:bodyPr/>
          <a:lstStyle/>
          <a:p>
            <a:fld id="{86EC5DD3-BC59-4DEE-A563-BE39EA082DB1}" type="slidenum">
              <a:rPr lang="en-GB" smtClean="0"/>
              <a:pPr/>
              <a:t>16</a:t>
            </a:fld>
            <a:endParaRPr lang="en-GB" dirty="0"/>
          </a:p>
        </p:txBody>
      </p:sp>
    </p:spTree>
    <p:extLst>
      <p:ext uri="{BB962C8B-B14F-4D97-AF65-F5344CB8AC3E}">
        <p14:creationId xmlns:p14="http://schemas.microsoft.com/office/powerpoint/2010/main" val="222962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7692-DB2D-924C-8A79-69D2C1C9B8D6}"/>
              </a:ext>
            </a:extLst>
          </p:cNvPr>
          <p:cNvSpPr>
            <a:spLocks noGrp="1"/>
          </p:cNvSpPr>
          <p:nvPr>
            <p:ph type="ctrTitle"/>
          </p:nvPr>
        </p:nvSpPr>
        <p:spPr/>
        <p:txBody>
          <a:bodyPr/>
          <a:lstStyle/>
          <a:p>
            <a:r>
              <a:rPr lang="en-US" sz="4000" dirty="0"/>
              <a:t>Thank you!</a:t>
            </a:r>
          </a:p>
        </p:txBody>
      </p:sp>
      <p:sp>
        <p:nvSpPr>
          <p:cNvPr id="3" name="Slide Number Placeholder 2">
            <a:extLst>
              <a:ext uri="{FF2B5EF4-FFF2-40B4-BE49-F238E27FC236}">
                <a16:creationId xmlns:a16="http://schemas.microsoft.com/office/drawing/2014/main" id="{1E468533-421F-C842-823A-291E78FDB373}"/>
              </a:ext>
            </a:extLst>
          </p:cNvPr>
          <p:cNvSpPr>
            <a:spLocks noGrp="1"/>
          </p:cNvSpPr>
          <p:nvPr>
            <p:ph type="sldNum" sz="quarter" idx="12"/>
          </p:nvPr>
        </p:nvSpPr>
        <p:spPr/>
        <p:txBody>
          <a:bodyPr/>
          <a:lstStyle/>
          <a:p>
            <a:fld id="{86EC5DD3-BC59-4DEE-A563-BE39EA082DB1}" type="slidenum">
              <a:rPr lang="en-GB" smtClean="0"/>
              <a:pPr/>
              <a:t>17</a:t>
            </a:fld>
            <a:endParaRPr lang="en-GB" dirty="0"/>
          </a:p>
        </p:txBody>
      </p:sp>
    </p:spTree>
    <p:extLst>
      <p:ext uri="{BB962C8B-B14F-4D97-AF65-F5344CB8AC3E}">
        <p14:creationId xmlns:p14="http://schemas.microsoft.com/office/powerpoint/2010/main" val="2292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A59342-D14A-8443-A42A-999720FA902F}"/>
              </a:ext>
            </a:extLst>
          </p:cNvPr>
          <p:cNvSpPr/>
          <p:nvPr/>
        </p:nvSpPr>
        <p:spPr>
          <a:xfrm>
            <a:off x="0" y="14909"/>
            <a:ext cx="9144000" cy="46896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3C8321D-D1D4-0C49-B065-85E90A61B61A}"/>
              </a:ext>
            </a:extLst>
          </p:cNvPr>
          <p:cNvSpPr>
            <a:spLocks noGrp="1"/>
          </p:cNvSpPr>
          <p:nvPr>
            <p:ph type="sldNum" sz="quarter" idx="12"/>
          </p:nvPr>
        </p:nvSpPr>
        <p:spPr/>
        <p:txBody>
          <a:bodyPr/>
          <a:lstStyle/>
          <a:p>
            <a:fld id="{86EC5DD3-BC59-4DEE-A563-BE39EA082DB1}" type="slidenum">
              <a:rPr lang="en-GB" smtClean="0"/>
              <a:pPr/>
              <a:t>1</a:t>
            </a:fld>
            <a:endParaRPr lang="en-GB" dirty="0"/>
          </a:p>
        </p:txBody>
      </p:sp>
      <p:sp>
        <p:nvSpPr>
          <p:cNvPr id="4" name="TextBox 3">
            <a:extLst>
              <a:ext uri="{FF2B5EF4-FFF2-40B4-BE49-F238E27FC236}">
                <a16:creationId xmlns:a16="http://schemas.microsoft.com/office/drawing/2014/main" id="{8C1F7A59-BF34-5345-A595-FFAEF2690042}"/>
              </a:ext>
            </a:extLst>
          </p:cNvPr>
          <p:cNvSpPr txBox="1"/>
          <p:nvPr/>
        </p:nvSpPr>
        <p:spPr>
          <a:xfrm>
            <a:off x="363166" y="710493"/>
            <a:ext cx="8417668" cy="523220"/>
          </a:xfrm>
          <a:prstGeom prst="rect">
            <a:avLst/>
          </a:prstGeom>
          <a:noFill/>
        </p:spPr>
        <p:txBody>
          <a:bodyPr wrap="square" rtlCol="0">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This workshop is an initial step in an ongoing culture dialogue. Below are simple thought starters to reinforce curious, connected and courageous – choose ideas that will work best with your team. </a:t>
            </a:r>
            <a:endParaRPr lang="en-US" sz="1400" dirty="0">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9F310B6D-51E0-6D46-8541-6D724D60773A}"/>
              </a:ext>
            </a:extLst>
          </p:cNvPr>
          <p:cNvSpPr txBox="1">
            <a:spLocks/>
          </p:cNvSpPr>
          <p:nvPr/>
        </p:nvSpPr>
        <p:spPr>
          <a:xfrm>
            <a:off x="620766" y="165121"/>
            <a:ext cx="7902469" cy="930511"/>
          </a:xfrm>
          <a:prstGeom prst="rect">
            <a:avLst/>
          </a:prstGeom>
        </p:spPr>
        <p:txBody>
          <a:bodyPr vert="horz" lIns="0" tIns="45720" rIns="91440" bIns="45720" rtlCol="0" anchor="t">
            <a:noAutofit/>
          </a:bodyPr>
          <a:lstStyle>
            <a:lvl1pPr algn="ctr" defTabSz="685800" rtl="0" eaLnBrk="1" latinLnBrk="0" hangingPunct="1">
              <a:spcBef>
                <a:spcPct val="0"/>
              </a:spcBef>
              <a:buNone/>
              <a:defRPr kumimoji="1" sz="2700" b="0" kern="1200" baseline="0">
                <a:solidFill>
                  <a:schemeClr val="tx2"/>
                </a:solidFill>
                <a:latin typeface="Arial" panose="020B0604020202020204" pitchFamily="34" charset="0"/>
                <a:ea typeface="メイリオ" pitchFamily="50" charset="-128"/>
                <a:cs typeface="Arial" panose="020B0604020202020204" pitchFamily="34" charset="0"/>
              </a:defRPr>
            </a:lvl1pPr>
          </a:lstStyle>
          <a:p>
            <a:r>
              <a:rPr lang="en-US" b="1" dirty="0">
                <a:solidFill>
                  <a:srgbClr val="DF5740"/>
                </a:solidFill>
              </a:rPr>
              <a:t>Easy ways to start reinforcing our culture today</a:t>
            </a:r>
          </a:p>
        </p:txBody>
      </p:sp>
      <p:sp>
        <p:nvSpPr>
          <p:cNvPr id="10" name="TextBox 9">
            <a:extLst>
              <a:ext uri="{FF2B5EF4-FFF2-40B4-BE49-F238E27FC236}">
                <a16:creationId xmlns:a16="http://schemas.microsoft.com/office/drawing/2014/main" id="{C0736F4C-1A69-1848-A0F4-CE3CBF2951FD}"/>
              </a:ext>
            </a:extLst>
          </p:cNvPr>
          <p:cNvSpPr txBox="1"/>
          <p:nvPr/>
        </p:nvSpPr>
        <p:spPr>
          <a:xfrm>
            <a:off x="330459" y="1312104"/>
            <a:ext cx="8483083" cy="3277820"/>
          </a:xfrm>
          <a:prstGeom prst="rect">
            <a:avLst/>
          </a:prstGeom>
          <a:noFill/>
        </p:spPr>
        <p:txBody>
          <a:bodyPr wrap="square" rtlCol="0">
            <a:spAutoFit/>
          </a:bodyPr>
          <a:lstStyle/>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Role model behaviors </a:t>
            </a:r>
            <a:r>
              <a:rPr lang="en-US" sz="1400" dirty="0">
                <a:solidFill>
                  <a:schemeClr val="bg2"/>
                </a:solidFill>
                <a:latin typeface="Arial" panose="020B0604020202020204" pitchFamily="34" charset="0"/>
                <a:cs typeface="Arial" panose="020B0604020202020204" pitchFamily="34" charset="0"/>
              </a:rPr>
              <a:t>you want to see by challenging yourself to do something curious, connected, or courageous each day</a:t>
            </a:r>
          </a:p>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Hold yourself accountable for living the three Cs </a:t>
            </a:r>
            <a:r>
              <a:rPr lang="en-US" sz="1400" dirty="0">
                <a:solidFill>
                  <a:schemeClr val="bg2"/>
                </a:solidFill>
                <a:latin typeface="Arial" panose="020B0604020202020204" pitchFamily="34" charset="0"/>
                <a:cs typeface="Arial" panose="020B0604020202020204" pitchFamily="34" charset="0"/>
              </a:rPr>
              <a:t>by asking yourself “what can I do today to be more curious, connected and courageous?” Write it down and refer back to it before you leave for the day</a:t>
            </a:r>
          </a:p>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Kick off team meetings </a:t>
            </a:r>
            <a:r>
              <a:rPr lang="en-US" sz="1400" dirty="0">
                <a:solidFill>
                  <a:schemeClr val="bg2"/>
                </a:solidFill>
                <a:latin typeface="Arial" panose="020B0604020202020204" pitchFamily="34" charset="0"/>
                <a:cs typeface="Arial" panose="020B0604020202020204" pitchFamily="34" charset="0"/>
              </a:rPr>
              <a:t>by asking team members to provide an example of how they were curious, connected or courageous</a:t>
            </a:r>
          </a:p>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Host 1:1 check-ins </a:t>
            </a:r>
            <a:r>
              <a:rPr lang="en-US" sz="1400" dirty="0">
                <a:solidFill>
                  <a:schemeClr val="bg2"/>
                </a:solidFill>
                <a:latin typeface="Arial" panose="020B0604020202020204" pitchFamily="34" charset="0"/>
                <a:cs typeface="Arial" panose="020B0604020202020204" pitchFamily="34" charset="0"/>
              </a:rPr>
              <a:t>to find out how team members are being curious, connected and courageous in their roles; if they aren’t, help them identify how they can going forward</a:t>
            </a:r>
          </a:p>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Recognize team members</a:t>
            </a:r>
            <a:r>
              <a:rPr lang="en-US" sz="1400" dirty="0">
                <a:solidFill>
                  <a:schemeClr val="bg2"/>
                </a:solidFill>
                <a:latin typeface="Arial" panose="020B0604020202020204" pitchFamily="34" charset="0"/>
                <a:cs typeface="Arial" panose="020B0604020202020204" pitchFamily="34" charset="0"/>
              </a:rPr>
              <a:t> on the spot when you see them exhibiting behaviors associated with one of the Cs and encourage team members to recognize each other when they see the same behaviors</a:t>
            </a:r>
          </a:p>
          <a:p>
            <a:pPr marL="285750" indent="-285750">
              <a:spcAft>
                <a:spcPts val="600"/>
              </a:spcAft>
              <a:buFont typeface="Wingdings" pitchFamily="2" charset="2"/>
              <a:buChar char="q"/>
            </a:pPr>
            <a:r>
              <a:rPr lang="en-US" sz="1400" b="1" dirty="0">
                <a:solidFill>
                  <a:schemeClr val="bg2"/>
                </a:solidFill>
                <a:latin typeface="Arial" panose="020B0604020202020204" pitchFamily="34" charset="0"/>
                <a:cs typeface="Arial" panose="020B0604020202020204" pitchFamily="34" charset="0"/>
              </a:rPr>
              <a:t>Spotlight a person or team once a month </a:t>
            </a:r>
            <a:r>
              <a:rPr lang="en-US" sz="1400" dirty="0">
                <a:solidFill>
                  <a:schemeClr val="bg2"/>
                </a:solidFill>
                <a:latin typeface="Arial" panose="020B0604020202020204" pitchFamily="34" charset="0"/>
                <a:cs typeface="Arial" panose="020B0604020202020204" pitchFamily="34" charset="0"/>
              </a:rPr>
              <a:t>in a team email or Yammer post who’s done an outstanding job living each of the Cs</a:t>
            </a:r>
          </a:p>
        </p:txBody>
      </p:sp>
    </p:spTree>
    <p:extLst>
      <p:ext uri="{BB962C8B-B14F-4D97-AF65-F5344CB8AC3E}">
        <p14:creationId xmlns:p14="http://schemas.microsoft.com/office/powerpoint/2010/main" val="338142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7ADE463-810B-384D-8461-57EE0D05C762}"/>
              </a:ext>
            </a:extLst>
          </p:cNvPr>
          <p:cNvSpPr txBox="1">
            <a:spLocks/>
          </p:cNvSpPr>
          <p:nvPr/>
        </p:nvSpPr>
        <p:spPr bwMode="auto">
          <a:xfrm>
            <a:off x="1062800" y="2072436"/>
            <a:ext cx="7127257" cy="1583510"/>
          </a:xfrm>
          <a:prstGeom prst="rect">
            <a:avLst/>
          </a:prstGeom>
        </p:spPr>
        <p:txBody>
          <a:bodyPr vert="horz" wrap="square" lIns="0" tIns="45720" rIns="91440" bIns="45720" rtlCol="0" anchor="ctr">
            <a:spAutoFit/>
          </a:bodyPr>
          <a:lstStyle>
            <a:lvl1pPr algn="l" defTabSz="685800" rtl="0" eaLnBrk="1" latinLnBrk="0" hangingPunct="1">
              <a:spcBef>
                <a:spcPct val="0"/>
              </a:spcBef>
              <a:buNone/>
              <a:defRPr kumimoji="1" sz="3200" b="1" kern="1200" baseline="0">
                <a:solidFill>
                  <a:schemeClr val="bg1"/>
                </a:solidFill>
                <a:latin typeface="Arial" panose="020B0604020202020204" pitchFamily="34" charset="0"/>
                <a:ea typeface="+mj-ea"/>
                <a:cs typeface="Arial" panose="020B0604020202020204" pitchFamily="34" charset="0"/>
              </a:defRPr>
            </a:lvl1pPr>
          </a:lstStyle>
          <a:p>
            <a:pPr algn="ctr">
              <a:lnSpc>
                <a:spcPct val="85000"/>
              </a:lnSpc>
            </a:pPr>
            <a:r>
              <a:rPr lang="en-US" sz="4400" dirty="0"/>
              <a:t>Culture Workshop </a:t>
            </a:r>
          </a:p>
          <a:p>
            <a:pPr algn="ctr">
              <a:lnSpc>
                <a:spcPct val="85000"/>
              </a:lnSpc>
            </a:pPr>
            <a:endParaRPr lang="en-US" sz="1100" dirty="0"/>
          </a:p>
          <a:p>
            <a:pPr algn="ctr">
              <a:lnSpc>
                <a:spcPct val="85000"/>
              </a:lnSpc>
            </a:pPr>
            <a:r>
              <a:rPr lang="en-US" sz="2400" dirty="0"/>
              <a:t>Creating New Expectations</a:t>
            </a:r>
          </a:p>
          <a:p>
            <a:pPr algn="ctr">
              <a:lnSpc>
                <a:spcPct val="85000"/>
              </a:lnSpc>
            </a:pPr>
            <a:br>
              <a:rPr lang="en-US" sz="1100" dirty="0"/>
            </a:br>
            <a:r>
              <a:rPr lang="en-US" sz="2400" b="0" i="1" dirty="0"/>
              <a:t>#</a:t>
            </a:r>
            <a:r>
              <a:rPr lang="en-US" sz="2400" b="0" i="1" dirty="0" err="1"/>
              <a:t>Togetherorg</a:t>
            </a:r>
            <a:endParaRPr lang="en-US" sz="2400" b="0" i="1" dirty="0"/>
          </a:p>
        </p:txBody>
      </p:sp>
    </p:spTree>
    <p:extLst>
      <p:ext uri="{BB962C8B-B14F-4D97-AF65-F5344CB8AC3E}">
        <p14:creationId xmlns:p14="http://schemas.microsoft.com/office/powerpoint/2010/main" val="4959245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107B1B-F5AE-F84B-9654-10172B36651E}"/>
              </a:ext>
            </a:extLst>
          </p:cNvPr>
          <p:cNvSpPr/>
          <p:nvPr/>
        </p:nvSpPr>
        <p:spPr>
          <a:xfrm>
            <a:off x="0" y="14909"/>
            <a:ext cx="9144000" cy="46896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3C8321D-D1D4-0C49-B065-85E90A61B61A}"/>
              </a:ext>
            </a:extLst>
          </p:cNvPr>
          <p:cNvSpPr>
            <a:spLocks noGrp="1"/>
          </p:cNvSpPr>
          <p:nvPr>
            <p:ph type="sldNum" sz="quarter" idx="12"/>
          </p:nvPr>
        </p:nvSpPr>
        <p:spPr/>
        <p:txBody>
          <a:bodyPr/>
          <a:lstStyle/>
          <a:p>
            <a:fld id="{86EC5DD3-BC59-4DEE-A563-BE39EA082DB1}" type="slidenum">
              <a:rPr lang="en-GB" smtClean="0"/>
              <a:pPr/>
              <a:t>3</a:t>
            </a:fld>
            <a:endParaRPr lang="en-GB" dirty="0"/>
          </a:p>
        </p:txBody>
      </p:sp>
      <p:sp>
        <p:nvSpPr>
          <p:cNvPr id="3" name="Title 2">
            <a:extLst>
              <a:ext uri="{FF2B5EF4-FFF2-40B4-BE49-F238E27FC236}">
                <a16:creationId xmlns:a16="http://schemas.microsoft.com/office/drawing/2014/main" id="{51C8FADF-46D7-8940-A750-C4E103FC6492}"/>
              </a:ext>
            </a:extLst>
          </p:cNvPr>
          <p:cNvSpPr>
            <a:spLocks noGrp="1"/>
          </p:cNvSpPr>
          <p:nvPr>
            <p:ph type="title"/>
          </p:nvPr>
        </p:nvSpPr>
        <p:spPr>
          <a:xfrm>
            <a:off x="194906" y="1840957"/>
            <a:ext cx="2549082" cy="1844301"/>
          </a:xfrm>
        </p:spPr>
        <p:txBody>
          <a:bodyPr/>
          <a:lstStyle/>
          <a:p>
            <a:pPr algn="r"/>
            <a:r>
              <a:rPr lang="en-US" b="1" dirty="0">
                <a:solidFill>
                  <a:schemeClr val="accent4"/>
                </a:solidFill>
              </a:rPr>
              <a:t>What we’re doing today</a:t>
            </a:r>
          </a:p>
        </p:txBody>
      </p:sp>
      <p:graphicFrame>
        <p:nvGraphicFramePr>
          <p:cNvPr id="5" name="Table 4">
            <a:extLst>
              <a:ext uri="{FF2B5EF4-FFF2-40B4-BE49-F238E27FC236}">
                <a16:creationId xmlns:a16="http://schemas.microsoft.com/office/drawing/2014/main" id="{43B8251B-C011-8D47-9DDA-DC534357A82D}"/>
              </a:ext>
            </a:extLst>
          </p:cNvPr>
          <p:cNvGraphicFramePr>
            <a:graphicFrameLocks noGrp="1"/>
          </p:cNvGraphicFramePr>
          <p:nvPr>
            <p:extLst>
              <p:ext uri="{D42A27DB-BD31-4B8C-83A1-F6EECF244321}">
                <p14:modId xmlns:p14="http://schemas.microsoft.com/office/powerpoint/2010/main" val="2431525183"/>
              </p:ext>
            </p:extLst>
          </p:nvPr>
        </p:nvGraphicFramePr>
        <p:xfrm>
          <a:off x="3745543" y="1350433"/>
          <a:ext cx="4953177" cy="2011680"/>
        </p:xfrm>
        <a:graphic>
          <a:graphicData uri="http://schemas.openxmlformats.org/drawingml/2006/table">
            <a:tbl>
              <a:tblPr firstRow="1" bandRow="1">
                <a:tableStyleId>{00A15C55-8517-42AA-B614-E9B94910E393}</a:tableStyleId>
              </a:tblPr>
              <a:tblGrid>
                <a:gridCol w="3766776">
                  <a:extLst>
                    <a:ext uri="{9D8B030D-6E8A-4147-A177-3AD203B41FA5}">
                      <a16:colId xmlns:a16="http://schemas.microsoft.com/office/drawing/2014/main" val="3975777396"/>
                    </a:ext>
                  </a:extLst>
                </a:gridCol>
                <a:gridCol w="1186401">
                  <a:extLst>
                    <a:ext uri="{9D8B030D-6E8A-4147-A177-3AD203B41FA5}">
                      <a16:colId xmlns:a16="http://schemas.microsoft.com/office/drawing/2014/main" val="1287894437"/>
                    </a:ext>
                  </a:extLst>
                </a:gridCol>
              </a:tblGrid>
              <a:tr h="304216">
                <a:tc>
                  <a:txBody>
                    <a:bodyPr/>
                    <a:lstStyle/>
                    <a:p>
                      <a:pPr algn="l"/>
                      <a:r>
                        <a:rPr lang="en-US" sz="1600" b="1" dirty="0">
                          <a:solidFill>
                            <a:schemeClr val="bg2"/>
                          </a:solidFill>
                          <a:latin typeface="Arial" panose="020B0604020202020204" pitchFamily="34" charset="0"/>
                          <a:cs typeface="Arial" panose="020B0604020202020204" pitchFamily="34" charset="0"/>
                        </a:rPr>
                        <a:t>Welcome</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bg2"/>
                          </a:solidFill>
                          <a:latin typeface="Arial" panose="020B0604020202020204" pitchFamily="34" charset="0"/>
                          <a:cs typeface="Arial" panose="020B0604020202020204" pitchFamily="34" charset="0"/>
                        </a:rPr>
                        <a:t>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785973"/>
                  </a:ext>
                </a:extLst>
              </a:tr>
              <a:tr h="304216">
                <a:tc>
                  <a:txBody>
                    <a:bodyPr/>
                    <a:lstStyle/>
                    <a:p>
                      <a:pPr algn="l"/>
                      <a:r>
                        <a:rPr lang="en-US" sz="1600" b="1" dirty="0">
                          <a:solidFill>
                            <a:schemeClr val="accent5"/>
                          </a:solidFill>
                          <a:latin typeface="Arial" panose="020B0604020202020204" pitchFamily="34" charset="0"/>
                          <a:cs typeface="Arial" panose="020B0604020202020204" pitchFamily="34" charset="0"/>
                        </a:rPr>
                        <a:t>Why we’re here</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accent5"/>
                          </a:solidFill>
                          <a:latin typeface="Arial" panose="020B0604020202020204" pitchFamily="34" charset="0"/>
                          <a:cs typeface="Arial" panose="020B0604020202020204" pitchFamily="34" charset="0"/>
                        </a:rPr>
                        <a:t>15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247297"/>
                  </a:ext>
                </a:extLst>
              </a:tr>
              <a:tr h="304216">
                <a:tc>
                  <a:txBody>
                    <a:bodyPr/>
                    <a:lstStyle/>
                    <a:p>
                      <a:pPr algn="l"/>
                      <a:r>
                        <a:rPr lang="en-US" sz="1600" b="1" dirty="0">
                          <a:solidFill>
                            <a:schemeClr val="accent2"/>
                          </a:solidFill>
                          <a:latin typeface="Arial" panose="020B0604020202020204" pitchFamily="34" charset="0"/>
                          <a:cs typeface="Arial" panose="020B0604020202020204" pitchFamily="34" charset="0"/>
                        </a:rPr>
                        <a:t>What makes our culture unique?</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accent2"/>
                          </a:solidFill>
                          <a:latin typeface="Arial" panose="020B0604020202020204" pitchFamily="34" charset="0"/>
                          <a:cs typeface="Arial" panose="020B0604020202020204" pitchFamily="34" charset="0"/>
                        </a:rPr>
                        <a:t>15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34654"/>
                  </a:ext>
                </a:extLst>
              </a:tr>
              <a:tr h="304216">
                <a:tc>
                  <a:txBody>
                    <a:bodyPr/>
                    <a:lstStyle/>
                    <a:p>
                      <a:pPr algn="l"/>
                      <a:r>
                        <a:rPr lang="en-US" sz="1600" b="1" dirty="0">
                          <a:solidFill>
                            <a:schemeClr val="accent3"/>
                          </a:solidFill>
                          <a:latin typeface="Arial" panose="020B0604020202020204" pitchFamily="34" charset="0"/>
                          <a:cs typeface="Arial" panose="020B0604020202020204" pitchFamily="34" charset="0"/>
                        </a:rPr>
                        <a:t>How we’re going to be successful</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accent3"/>
                          </a:solidFill>
                          <a:latin typeface="Arial" panose="020B0604020202020204" pitchFamily="34" charset="0"/>
                          <a:cs typeface="Arial" panose="020B0604020202020204" pitchFamily="34" charset="0"/>
                        </a:rPr>
                        <a:t>35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439614"/>
                  </a:ext>
                </a:extLst>
              </a:tr>
              <a:tr h="304216">
                <a:tc>
                  <a:txBody>
                    <a:bodyPr/>
                    <a:lstStyle/>
                    <a:p>
                      <a:pPr algn="l"/>
                      <a:r>
                        <a:rPr lang="en-US" sz="1600" b="1" dirty="0">
                          <a:solidFill>
                            <a:schemeClr val="accent4"/>
                          </a:solidFill>
                          <a:latin typeface="Arial" panose="020B0604020202020204" pitchFamily="34" charset="0"/>
                          <a:cs typeface="Arial" panose="020B0604020202020204" pitchFamily="34" charset="0"/>
                        </a:rPr>
                        <a:t>Bringing it to life</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accent4"/>
                          </a:solidFill>
                          <a:latin typeface="Arial" panose="020B0604020202020204" pitchFamily="34" charset="0"/>
                          <a:cs typeface="Arial" panose="020B0604020202020204" pitchFamily="34" charset="0"/>
                        </a:rPr>
                        <a:t>25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169499"/>
                  </a:ext>
                </a:extLst>
              </a:tr>
              <a:tr h="304216">
                <a:tc>
                  <a:txBody>
                    <a:bodyPr/>
                    <a:lstStyle/>
                    <a:p>
                      <a:pPr algn="l"/>
                      <a:r>
                        <a:rPr lang="en-US" sz="1600" b="1" dirty="0">
                          <a:solidFill>
                            <a:schemeClr val="accent6"/>
                          </a:solidFill>
                          <a:latin typeface="Arial" panose="020B0604020202020204" pitchFamily="34" charset="0"/>
                          <a:cs typeface="Arial" panose="020B0604020202020204" pitchFamily="34" charset="0"/>
                        </a:rPr>
                        <a:t>Wrap up &amp; call to action</a:t>
                      </a:r>
                    </a:p>
                  </a:txBody>
                  <a:tcPr>
                    <a:lnL w="285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accent6"/>
                          </a:solidFill>
                          <a:latin typeface="Arial" panose="020B0604020202020204" pitchFamily="34" charset="0"/>
                          <a:cs typeface="Arial" panose="020B0604020202020204" pitchFamily="34" charset="0"/>
                        </a:rPr>
                        <a:t>5 mins</a:t>
                      </a:r>
                    </a:p>
                  </a:txBody>
                  <a:tcPr>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3367943"/>
                  </a:ext>
                </a:extLst>
              </a:tr>
            </a:tbl>
          </a:graphicData>
        </a:graphic>
      </p:graphicFrame>
      <p:cxnSp>
        <p:nvCxnSpPr>
          <p:cNvPr id="7" name="Straight Connector 6">
            <a:extLst>
              <a:ext uri="{FF2B5EF4-FFF2-40B4-BE49-F238E27FC236}">
                <a16:creationId xmlns:a16="http://schemas.microsoft.com/office/drawing/2014/main" id="{5B69FA4F-C777-7F4F-9F28-B3297ADC7C29}"/>
              </a:ext>
            </a:extLst>
          </p:cNvPr>
          <p:cNvCxnSpPr/>
          <p:nvPr/>
        </p:nvCxnSpPr>
        <p:spPr>
          <a:xfrm>
            <a:off x="3153325" y="1027289"/>
            <a:ext cx="0" cy="26579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0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19361C-F7F9-A743-AD40-690D9C70A1CD}"/>
              </a:ext>
            </a:extLst>
          </p:cNvPr>
          <p:cNvSpPr/>
          <p:nvPr/>
        </p:nvSpPr>
        <p:spPr>
          <a:xfrm>
            <a:off x="1" y="1100139"/>
            <a:ext cx="9143999" cy="32096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F85D1BC-7E1C-C441-9EC8-1B7B3291562B}"/>
              </a:ext>
            </a:extLst>
          </p:cNvPr>
          <p:cNvSpPr>
            <a:spLocks noGrp="1"/>
          </p:cNvSpPr>
          <p:nvPr>
            <p:ph type="sldNum" sz="quarter" idx="12"/>
          </p:nvPr>
        </p:nvSpPr>
        <p:spPr/>
        <p:txBody>
          <a:bodyPr/>
          <a:lstStyle/>
          <a:p>
            <a:fld id="{86EC5DD3-BC59-4DEE-A563-BE39EA082DB1}" type="slidenum">
              <a:rPr lang="en-GB" smtClean="0"/>
              <a:pPr/>
              <a:t>4</a:t>
            </a:fld>
            <a:endParaRPr lang="en-GB" dirty="0"/>
          </a:p>
        </p:txBody>
      </p:sp>
      <p:sp>
        <p:nvSpPr>
          <p:cNvPr id="3" name="Title 2">
            <a:extLst>
              <a:ext uri="{FF2B5EF4-FFF2-40B4-BE49-F238E27FC236}">
                <a16:creationId xmlns:a16="http://schemas.microsoft.com/office/drawing/2014/main" id="{C549A2F2-C38A-4947-8557-4EA7026F829A}"/>
              </a:ext>
            </a:extLst>
          </p:cNvPr>
          <p:cNvSpPr>
            <a:spLocks noGrp="1"/>
          </p:cNvSpPr>
          <p:nvPr>
            <p:ph type="title"/>
          </p:nvPr>
        </p:nvSpPr>
        <p:spPr/>
        <p:txBody>
          <a:bodyPr/>
          <a:lstStyle/>
          <a:p>
            <a:r>
              <a:rPr lang="en-US" b="1" dirty="0"/>
              <a:t>Our goals for today</a:t>
            </a:r>
          </a:p>
        </p:txBody>
      </p:sp>
      <p:sp>
        <p:nvSpPr>
          <p:cNvPr id="6" name="Rectangle 5">
            <a:extLst>
              <a:ext uri="{FF2B5EF4-FFF2-40B4-BE49-F238E27FC236}">
                <a16:creationId xmlns:a16="http://schemas.microsoft.com/office/drawing/2014/main" id="{572B4B0E-38F0-3742-97B1-C07ACE32F300}"/>
              </a:ext>
            </a:extLst>
          </p:cNvPr>
          <p:cNvSpPr/>
          <p:nvPr/>
        </p:nvSpPr>
        <p:spPr>
          <a:xfrm>
            <a:off x="660889" y="1380753"/>
            <a:ext cx="2447353" cy="262007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2E1F01F-9B13-9747-AAE6-4DFBD43F134D}"/>
              </a:ext>
            </a:extLst>
          </p:cNvPr>
          <p:cNvSpPr/>
          <p:nvPr/>
        </p:nvSpPr>
        <p:spPr>
          <a:xfrm>
            <a:off x="3397787" y="1380753"/>
            <a:ext cx="2447353" cy="262007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9560EE5-DBF9-2A41-AA41-A0E868956E36}"/>
              </a:ext>
            </a:extLst>
          </p:cNvPr>
          <p:cNvSpPr/>
          <p:nvPr/>
        </p:nvSpPr>
        <p:spPr>
          <a:xfrm>
            <a:off x="6134685" y="1380753"/>
            <a:ext cx="2447353" cy="262007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6FD3A1-7ADB-F240-A703-1814088149B0}"/>
              </a:ext>
            </a:extLst>
          </p:cNvPr>
          <p:cNvSpPr txBox="1"/>
          <p:nvPr/>
        </p:nvSpPr>
        <p:spPr>
          <a:xfrm>
            <a:off x="906451" y="1510194"/>
            <a:ext cx="1940117" cy="1661993"/>
          </a:xfrm>
          <a:prstGeom prst="rect">
            <a:avLst/>
          </a:prstGeom>
          <a:noFill/>
        </p:spPr>
        <p:txBody>
          <a:bodyPr wrap="square" rtlCol="0">
            <a:spAutoFit/>
          </a:bodyPr>
          <a:lstStyle/>
          <a:p>
            <a:r>
              <a:rPr lang="en-US" sz="1700" b="1" dirty="0">
                <a:solidFill>
                  <a:schemeClr val="bg2"/>
                </a:solidFill>
                <a:latin typeface="Arial" panose="020B0604020202020204" pitchFamily="34" charset="0"/>
                <a:cs typeface="Arial" panose="020B0604020202020204" pitchFamily="34" charset="0"/>
              </a:rPr>
              <a:t>Understand our culture journey and the business need for a unified culture</a:t>
            </a:r>
          </a:p>
        </p:txBody>
      </p:sp>
      <p:sp>
        <p:nvSpPr>
          <p:cNvPr id="12" name="TextBox 11">
            <a:extLst>
              <a:ext uri="{FF2B5EF4-FFF2-40B4-BE49-F238E27FC236}">
                <a16:creationId xmlns:a16="http://schemas.microsoft.com/office/drawing/2014/main" id="{1B41716B-9A2B-F844-925C-5CC256172BC0}"/>
              </a:ext>
            </a:extLst>
          </p:cNvPr>
          <p:cNvSpPr txBox="1"/>
          <p:nvPr/>
        </p:nvSpPr>
        <p:spPr>
          <a:xfrm>
            <a:off x="3697359" y="1510194"/>
            <a:ext cx="1940117" cy="1661993"/>
          </a:xfrm>
          <a:prstGeom prst="rect">
            <a:avLst/>
          </a:prstGeom>
          <a:noFill/>
        </p:spPr>
        <p:txBody>
          <a:bodyPr wrap="square" rtlCol="0">
            <a:spAutoFit/>
          </a:bodyPr>
          <a:lstStyle/>
          <a:p>
            <a:r>
              <a:rPr lang="en-US" sz="1700" b="1" dirty="0">
                <a:solidFill>
                  <a:schemeClr val="accent4"/>
                </a:solidFill>
                <a:latin typeface="Arial" panose="020B0604020202020204" pitchFamily="34" charset="0"/>
                <a:cs typeface="Arial" panose="020B0604020202020204" pitchFamily="34" charset="0"/>
              </a:rPr>
              <a:t>Reflect on what makes us unique and drives our people to be enthusiastic about our work</a:t>
            </a:r>
          </a:p>
        </p:txBody>
      </p:sp>
      <p:sp>
        <p:nvSpPr>
          <p:cNvPr id="15" name="TextBox 14">
            <a:extLst>
              <a:ext uri="{FF2B5EF4-FFF2-40B4-BE49-F238E27FC236}">
                <a16:creationId xmlns:a16="http://schemas.microsoft.com/office/drawing/2014/main" id="{DC2F209C-9A89-774A-9AB4-6824EC3EB937}"/>
              </a:ext>
            </a:extLst>
          </p:cNvPr>
          <p:cNvSpPr txBox="1"/>
          <p:nvPr/>
        </p:nvSpPr>
        <p:spPr>
          <a:xfrm>
            <a:off x="6408754" y="1510194"/>
            <a:ext cx="1940117" cy="1661993"/>
          </a:xfrm>
          <a:prstGeom prst="rect">
            <a:avLst/>
          </a:prstGeom>
          <a:noFill/>
        </p:spPr>
        <p:txBody>
          <a:bodyPr wrap="square" rtlCol="0">
            <a:spAutoFit/>
          </a:bodyPr>
          <a:lstStyle/>
          <a:p>
            <a:r>
              <a:rPr lang="en-US" sz="1700" b="1" dirty="0">
                <a:solidFill>
                  <a:schemeClr val="accent6"/>
                </a:solidFill>
                <a:latin typeface="Arial" panose="020B0604020202020204" pitchFamily="34" charset="0"/>
                <a:cs typeface="Arial" panose="020B0604020202020204" pitchFamily="34" charset="0"/>
              </a:rPr>
              <a:t>Determine our team’s expectations around curious, connected and courageous</a:t>
            </a:r>
          </a:p>
        </p:txBody>
      </p:sp>
    </p:spTree>
    <p:extLst>
      <p:ext uri="{BB962C8B-B14F-4D97-AF65-F5344CB8AC3E}">
        <p14:creationId xmlns:p14="http://schemas.microsoft.com/office/powerpoint/2010/main" val="334491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B1221-FED3-C949-90D4-8770E6C091C1}"/>
              </a:ext>
            </a:extLst>
          </p:cNvPr>
          <p:cNvSpPr>
            <a:spLocks noGrp="1"/>
          </p:cNvSpPr>
          <p:nvPr>
            <p:ph type="ctrTitle"/>
          </p:nvPr>
        </p:nvSpPr>
        <p:spPr>
          <a:xfrm>
            <a:off x="755374" y="667265"/>
            <a:ext cx="3734248" cy="3797643"/>
          </a:xfrm>
        </p:spPr>
        <p:txBody>
          <a:bodyPr/>
          <a:lstStyle/>
          <a:p>
            <a:pPr>
              <a:lnSpc>
                <a:spcPct val="85000"/>
              </a:lnSpc>
            </a:pPr>
            <a:r>
              <a:rPr lang="en-US" sz="4000" dirty="0"/>
              <a:t>What do we mean by “culture”</a:t>
            </a:r>
          </a:p>
        </p:txBody>
      </p:sp>
      <p:sp>
        <p:nvSpPr>
          <p:cNvPr id="3" name="Slide Number Placeholder 2">
            <a:extLst>
              <a:ext uri="{FF2B5EF4-FFF2-40B4-BE49-F238E27FC236}">
                <a16:creationId xmlns:a16="http://schemas.microsoft.com/office/drawing/2014/main" id="{A0B7D3B1-49B6-AC43-B26F-CFBAE41369B0}"/>
              </a:ext>
            </a:extLst>
          </p:cNvPr>
          <p:cNvSpPr>
            <a:spLocks noGrp="1"/>
          </p:cNvSpPr>
          <p:nvPr>
            <p:ph type="sldNum" sz="quarter" idx="12"/>
          </p:nvPr>
        </p:nvSpPr>
        <p:spPr/>
        <p:txBody>
          <a:bodyPr/>
          <a:lstStyle/>
          <a:p>
            <a:fld id="{86EC5DD3-BC59-4DEE-A563-BE39EA082DB1}" type="slidenum">
              <a:rPr lang="en-GB" smtClean="0"/>
              <a:pPr/>
              <a:t>5</a:t>
            </a:fld>
            <a:endParaRPr lang="en-GB" dirty="0"/>
          </a:p>
        </p:txBody>
      </p:sp>
      <p:pic>
        <p:nvPicPr>
          <p:cNvPr id="5" name="Picture 4">
            <a:extLst>
              <a:ext uri="{FF2B5EF4-FFF2-40B4-BE49-F238E27FC236}">
                <a16:creationId xmlns:a16="http://schemas.microsoft.com/office/drawing/2014/main" id="{45055458-B751-B442-B34C-DB353316A7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3249" y="0"/>
            <a:ext cx="4170751" cy="5143500"/>
          </a:xfrm>
          <a:prstGeom prst="rect">
            <a:avLst/>
          </a:prstGeom>
        </p:spPr>
      </p:pic>
    </p:spTree>
    <p:extLst>
      <p:ext uri="{BB962C8B-B14F-4D97-AF65-F5344CB8AC3E}">
        <p14:creationId xmlns:p14="http://schemas.microsoft.com/office/powerpoint/2010/main" val="214659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86030-7D50-DE48-8011-238854850ECE}"/>
              </a:ext>
            </a:extLst>
          </p:cNvPr>
          <p:cNvSpPr>
            <a:spLocks noGrp="1"/>
          </p:cNvSpPr>
          <p:nvPr>
            <p:ph type="sldNum" sz="quarter" idx="12"/>
          </p:nvPr>
        </p:nvSpPr>
        <p:spPr/>
        <p:txBody>
          <a:bodyPr/>
          <a:lstStyle/>
          <a:p>
            <a:fld id="{86EC5DD3-BC59-4DEE-A563-BE39EA082DB1}" type="slidenum">
              <a:rPr lang="en-GB" smtClean="0"/>
              <a:pPr/>
              <a:t>6</a:t>
            </a:fld>
            <a:endParaRPr lang="en-GB" dirty="0"/>
          </a:p>
        </p:txBody>
      </p:sp>
      <p:sp>
        <p:nvSpPr>
          <p:cNvPr id="3" name="Title 2">
            <a:extLst>
              <a:ext uri="{FF2B5EF4-FFF2-40B4-BE49-F238E27FC236}">
                <a16:creationId xmlns:a16="http://schemas.microsoft.com/office/drawing/2014/main" id="{1502A100-E796-F543-8AA2-82702DA4977F}"/>
              </a:ext>
            </a:extLst>
          </p:cNvPr>
          <p:cNvSpPr>
            <a:spLocks noGrp="1"/>
          </p:cNvSpPr>
          <p:nvPr>
            <p:ph type="title"/>
          </p:nvPr>
        </p:nvSpPr>
        <p:spPr/>
        <p:txBody>
          <a:bodyPr/>
          <a:lstStyle/>
          <a:p>
            <a:r>
              <a:rPr lang="en-US" b="1" dirty="0"/>
              <a:t>Thought experiment: </a:t>
            </a:r>
            <a:br>
              <a:rPr lang="en-US" b="1" dirty="0"/>
            </a:br>
            <a:r>
              <a:rPr lang="en-US" b="1" dirty="0"/>
              <a:t>Why our culture is important</a:t>
            </a:r>
          </a:p>
        </p:txBody>
      </p:sp>
      <p:grpSp>
        <p:nvGrpSpPr>
          <p:cNvPr id="9" name="Group 8">
            <a:extLst>
              <a:ext uri="{FF2B5EF4-FFF2-40B4-BE49-F238E27FC236}">
                <a16:creationId xmlns:a16="http://schemas.microsoft.com/office/drawing/2014/main" id="{3C7EDDD7-A7DF-D44A-9B6E-E5CC0C9DC560}"/>
              </a:ext>
            </a:extLst>
          </p:cNvPr>
          <p:cNvGrpSpPr/>
          <p:nvPr/>
        </p:nvGrpSpPr>
        <p:grpSpPr>
          <a:xfrm>
            <a:off x="611425" y="1665936"/>
            <a:ext cx="7921149" cy="2100384"/>
            <a:chOff x="724696" y="1749721"/>
            <a:chExt cx="7921149" cy="2100384"/>
          </a:xfrm>
        </p:grpSpPr>
        <p:sp>
          <p:nvSpPr>
            <p:cNvPr id="5" name="Rectangle 4">
              <a:extLst>
                <a:ext uri="{FF2B5EF4-FFF2-40B4-BE49-F238E27FC236}">
                  <a16:creationId xmlns:a16="http://schemas.microsoft.com/office/drawing/2014/main" id="{A33AC61A-56C0-4545-A190-5FB9B02F942D}"/>
                </a:ext>
              </a:extLst>
            </p:cNvPr>
            <p:cNvSpPr/>
            <p:nvPr/>
          </p:nvSpPr>
          <p:spPr>
            <a:xfrm>
              <a:off x="724696" y="1749721"/>
              <a:ext cx="2447353" cy="2100384"/>
            </a:xfrm>
            <a:prstGeom prst="rect">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Arial" panose="020B0604020202020204" pitchFamily="34" charset="0"/>
                  <a:cs typeface="Arial" panose="020B0604020202020204" pitchFamily="34" charset="0"/>
                </a:rPr>
                <a:t>COMPANY A: </a:t>
              </a:r>
              <a:r>
                <a:rPr lang="en-US" sz="2000" dirty="0">
                  <a:latin typeface="Arial" panose="020B0604020202020204" pitchFamily="34" charset="0"/>
                  <a:cs typeface="Arial" panose="020B0604020202020204" pitchFamily="34" charset="0"/>
                </a:rPr>
                <a:t>Probationary 90 days; team votes</a:t>
              </a:r>
            </a:p>
          </p:txBody>
        </p:sp>
        <p:sp>
          <p:nvSpPr>
            <p:cNvPr id="6" name="Rectangle 5">
              <a:extLst>
                <a:ext uri="{FF2B5EF4-FFF2-40B4-BE49-F238E27FC236}">
                  <a16:creationId xmlns:a16="http://schemas.microsoft.com/office/drawing/2014/main" id="{E2952A50-220A-5E48-85DB-F88D00BEFD55}"/>
                </a:ext>
              </a:extLst>
            </p:cNvPr>
            <p:cNvSpPr/>
            <p:nvPr/>
          </p:nvSpPr>
          <p:spPr>
            <a:xfrm>
              <a:off x="3461594" y="1749721"/>
              <a:ext cx="2447353" cy="2100384"/>
            </a:xfrm>
            <a:prstGeom prst="rect">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Arial" panose="020B0604020202020204" pitchFamily="34" charset="0"/>
                  <a:cs typeface="Arial" panose="020B0604020202020204" pitchFamily="34" charset="0"/>
                </a:rPr>
                <a:t>COMPANY B: </a:t>
              </a:r>
            </a:p>
            <a:p>
              <a:pPr algn="ctr"/>
              <a:r>
                <a:rPr lang="en-US" sz="2000" dirty="0">
                  <a:latin typeface="Arial" panose="020B0604020202020204" pitchFamily="34" charset="0"/>
                  <a:cs typeface="Arial" panose="020B0604020202020204" pitchFamily="34" charset="0"/>
                </a:rPr>
                <a:t>Series of creative projects for 90 days, then find a new project that matches your skills</a:t>
              </a:r>
            </a:p>
          </p:txBody>
        </p:sp>
        <p:sp>
          <p:nvSpPr>
            <p:cNvPr id="7" name="Rectangle 6">
              <a:extLst>
                <a:ext uri="{FF2B5EF4-FFF2-40B4-BE49-F238E27FC236}">
                  <a16:creationId xmlns:a16="http://schemas.microsoft.com/office/drawing/2014/main" id="{CB3839D7-ECFE-7642-AB7B-5C1ABCDCC9F1}"/>
                </a:ext>
              </a:extLst>
            </p:cNvPr>
            <p:cNvSpPr/>
            <p:nvPr/>
          </p:nvSpPr>
          <p:spPr>
            <a:xfrm>
              <a:off x="6198492" y="1749721"/>
              <a:ext cx="2447353" cy="2100384"/>
            </a:xfrm>
            <a:prstGeom prst="rect">
              <a:avLst/>
            </a:prstGeom>
            <a:solidFill>
              <a:schemeClr val="accent6"/>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Arial" panose="020B0604020202020204" pitchFamily="34" charset="0"/>
                  <a:cs typeface="Arial" panose="020B0604020202020204" pitchFamily="34" charset="0"/>
                </a:rPr>
                <a:t>COMPANY C: </a:t>
              </a:r>
            </a:p>
            <a:p>
              <a:pPr algn="ctr"/>
              <a:r>
                <a:rPr lang="en-US" sz="2000" dirty="0">
                  <a:latin typeface="Arial" panose="020B0604020202020204" pitchFamily="34" charset="0"/>
                  <a:cs typeface="Arial" panose="020B0604020202020204" pitchFamily="34" charset="0"/>
                </a:rPr>
                <a:t>Intensive training for 90 days, followed by apprenticeship with top performers </a:t>
              </a:r>
            </a:p>
          </p:txBody>
        </p:sp>
      </p:grpSp>
      <p:sp>
        <p:nvSpPr>
          <p:cNvPr id="8" name="TextBox 7">
            <a:extLst>
              <a:ext uri="{FF2B5EF4-FFF2-40B4-BE49-F238E27FC236}">
                <a16:creationId xmlns:a16="http://schemas.microsoft.com/office/drawing/2014/main" id="{1070D2E2-E930-4C47-8CCE-FDD4565F52E7}"/>
              </a:ext>
            </a:extLst>
          </p:cNvPr>
          <p:cNvSpPr txBox="1"/>
          <p:nvPr/>
        </p:nvSpPr>
        <p:spPr>
          <a:xfrm>
            <a:off x="247167" y="4874380"/>
            <a:ext cx="5038664" cy="246221"/>
          </a:xfrm>
          <a:prstGeom prst="rect">
            <a:avLst/>
          </a:prstGeom>
          <a:noFill/>
        </p:spPr>
        <p:txBody>
          <a:bodyPr wrap="square" rtlCol="0">
            <a:spAutoFit/>
          </a:bodyPr>
          <a:lstStyle/>
          <a:p>
            <a:r>
              <a:rPr lang="en-US" sz="1000" i="1" dirty="0">
                <a:solidFill>
                  <a:schemeClr val="tx2"/>
                </a:solidFill>
                <a:latin typeface="Arial" panose="020B0604020202020204" pitchFamily="34" charset="0"/>
                <a:cs typeface="Arial" panose="020B0604020202020204" pitchFamily="34" charset="0"/>
              </a:rPr>
              <a:t>Adapted from Erickson &amp; Gratton’s What It Means to Work Here – HBR March 2007</a:t>
            </a:r>
          </a:p>
        </p:txBody>
      </p:sp>
    </p:spTree>
    <p:extLst>
      <p:ext uri="{BB962C8B-B14F-4D97-AF65-F5344CB8AC3E}">
        <p14:creationId xmlns:p14="http://schemas.microsoft.com/office/powerpoint/2010/main" val="212642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9D65E-B80F-7249-A7AE-02628A6E4EEE}"/>
              </a:ext>
            </a:extLst>
          </p:cNvPr>
          <p:cNvSpPr>
            <a:spLocks noGrp="1"/>
          </p:cNvSpPr>
          <p:nvPr>
            <p:ph type="ctrTitle"/>
          </p:nvPr>
        </p:nvSpPr>
        <p:spPr>
          <a:xfrm>
            <a:off x="566012" y="667265"/>
            <a:ext cx="3767449" cy="3797643"/>
          </a:xfrm>
        </p:spPr>
        <p:txBody>
          <a:bodyPr/>
          <a:lstStyle/>
          <a:p>
            <a:pPr>
              <a:lnSpc>
                <a:spcPct val="85000"/>
              </a:lnSpc>
            </a:pPr>
            <a:r>
              <a:rPr lang="en-US" sz="3600" dirty="0"/>
              <a:t>What has made our culture unique – and what do we want to </a:t>
            </a:r>
            <a:r>
              <a:rPr lang="en-US" sz="3600" i="1" dirty="0"/>
              <a:t>carry forward </a:t>
            </a:r>
            <a:r>
              <a:rPr lang="en-US" sz="3600" dirty="0"/>
              <a:t>or </a:t>
            </a:r>
            <a:r>
              <a:rPr lang="en-US" sz="3600" i="1" dirty="0"/>
              <a:t>leave behind</a:t>
            </a:r>
            <a:r>
              <a:rPr lang="en-US" sz="3600" dirty="0"/>
              <a:t>?</a:t>
            </a:r>
          </a:p>
        </p:txBody>
      </p:sp>
      <p:sp>
        <p:nvSpPr>
          <p:cNvPr id="3" name="Slide Number Placeholder 2">
            <a:extLst>
              <a:ext uri="{FF2B5EF4-FFF2-40B4-BE49-F238E27FC236}">
                <a16:creationId xmlns:a16="http://schemas.microsoft.com/office/drawing/2014/main" id="{690F80D5-19E0-DC4A-B340-A60C9736357C}"/>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FFFFFF"/>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7</a:t>
            </a:fld>
            <a:endParaRPr kumimoji="1" lang="en-GB" sz="675" b="0" i="0" u="none" strike="noStrike" kern="1200" cap="none" spc="0" normalizeH="0" baseline="0" noProof="0" dirty="0">
              <a:ln>
                <a:noFill/>
              </a:ln>
              <a:solidFill>
                <a:srgbClr val="FFFFFF"/>
              </a:solidFill>
              <a:effectLst/>
              <a:uLnTx/>
              <a:uFillTx/>
              <a:latin typeface="Calibri" pitchFamily="34" charset="0"/>
              <a:ea typeface="メイリオ" pitchFamily="50" charset="-128"/>
              <a:cs typeface="Calibri" pitchFamily="34" charset="0"/>
            </a:endParaRPr>
          </a:p>
        </p:txBody>
      </p:sp>
    </p:spTree>
    <p:extLst>
      <p:ext uri="{BB962C8B-B14F-4D97-AF65-F5344CB8AC3E}">
        <p14:creationId xmlns:p14="http://schemas.microsoft.com/office/powerpoint/2010/main" val="172605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C1D0ED-25DC-D64F-8363-32327D7A26B1}"/>
              </a:ext>
            </a:extLst>
          </p:cNvPr>
          <p:cNvSpPr>
            <a:spLocks noGrp="1"/>
          </p:cNvSpPr>
          <p:nvPr>
            <p:ph type="sldNum" sz="quarter" idx="12"/>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fld id="{86EC5DD3-BC59-4DEE-A563-BE39EA082DB1}" type="slidenum">
              <a:rPr kumimoji="1" lang="en-GB" sz="675" b="0" i="0" u="none" strike="noStrike" kern="1200" cap="none" spc="0" normalizeH="0" baseline="0" noProof="0" smtClean="0">
                <a:ln>
                  <a:noFill/>
                </a:ln>
                <a:solidFill>
                  <a:srgbClr val="898989"/>
                </a:solidFill>
                <a:effectLst/>
                <a:uLnTx/>
                <a:uFillTx/>
                <a:latin typeface="Calibri" pitchFamily="34" charset="0"/>
                <a:ea typeface="メイリオ" pitchFamily="50" charset="-128"/>
                <a:cs typeface="Calibri" pitchFamily="34" charset="0"/>
              </a:rPr>
              <a:pPr marL="0" marR="0" lvl="0" indent="0" algn="l" defTabSz="914355" rtl="0" eaLnBrk="1" fontAlgn="auto" latinLnBrk="0" hangingPunct="1">
                <a:lnSpc>
                  <a:spcPct val="100000"/>
                </a:lnSpc>
                <a:spcBef>
                  <a:spcPts val="0"/>
                </a:spcBef>
                <a:spcAft>
                  <a:spcPts val="0"/>
                </a:spcAft>
                <a:buClrTx/>
                <a:buSzTx/>
                <a:buFontTx/>
                <a:buNone/>
                <a:tabLst/>
                <a:defRPr/>
              </a:pPr>
              <a:t>8</a:t>
            </a:fld>
            <a:endParaRPr kumimoji="1" lang="en-GB" sz="675" b="0" i="0" u="none" strike="noStrike" kern="1200" cap="none" spc="0" normalizeH="0" baseline="0" noProof="0" dirty="0">
              <a:ln>
                <a:noFill/>
              </a:ln>
              <a:solidFill>
                <a:srgbClr val="898989"/>
              </a:solidFill>
              <a:effectLst/>
              <a:uLnTx/>
              <a:uFillTx/>
              <a:latin typeface="Calibri" pitchFamily="34" charset="0"/>
              <a:ea typeface="メイリオ" pitchFamily="50" charset="-128"/>
              <a:cs typeface="Calibri" pitchFamily="34" charset="0"/>
            </a:endParaRPr>
          </a:p>
        </p:txBody>
      </p:sp>
      <p:sp>
        <p:nvSpPr>
          <p:cNvPr id="3" name="Title 2">
            <a:extLst>
              <a:ext uri="{FF2B5EF4-FFF2-40B4-BE49-F238E27FC236}">
                <a16:creationId xmlns:a16="http://schemas.microsoft.com/office/drawing/2014/main" id="{18D2C3D6-15D3-0842-97EB-6E616DB0FDAE}"/>
              </a:ext>
            </a:extLst>
          </p:cNvPr>
          <p:cNvSpPr>
            <a:spLocks noGrp="1"/>
          </p:cNvSpPr>
          <p:nvPr>
            <p:ph type="title"/>
          </p:nvPr>
        </p:nvSpPr>
        <p:spPr>
          <a:xfrm>
            <a:off x="724694" y="230570"/>
            <a:ext cx="7694613" cy="930511"/>
          </a:xfrm>
        </p:spPr>
        <p:txBody>
          <a:bodyPr anchor="ctr"/>
          <a:lstStyle/>
          <a:p>
            <a:r>
              <a:rPr lang="en-US" b="1" dirty="0"/>
              <a:t>Curious – Connected – Courageous</a:t>
            </a:r>
            <a:endParaRPr lang="en-US" dirty="0"/>
          </a:p>
        </p:txBody>
      </p:sp>
      <p:sp>
        <p:nvSpPr>
          <p:cNvPr id="4" name="Rectangle 3">
            <a:extLst>
              <a:ext uri="{FF2B5EF4-FFF2-40B4-BE49-F238E27FC236}">
                <a16:creationId xmlns:a16="http://schemas.microsoft.com/office/drawing/2014/main" id="{1B1599B3-1640-F64E-ACDA-33F52B752DD0}"/>
              </a:ext>
            </a:extLst>
          </p:cNvPr>
          <p:cNvSpPr/>
          <p:nvPr/>
        </p:nvSpPr>
        <p:spPr>
          <a:xfrm>
            <a:off x="468364" y="1829556"/>
            <a:ext cx="2417712" cy="2805227"/>
          </a:xfrm>
          <a:prstGeom prst="rect">
            <a:avLst/>
          </a:prstGeom>
          <a:solidFill>
            <a:srgbClr val="287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BC4E7F2-4D1E-BF44-A9A7-BE6292BF3883}"/>
              </a:ext>
            </a:extLst>
          </p:cNvPr>
          <p:cNvSpPr/>
          <p:nvPr/>
        </p:nvSpPr>
        <p:spPr>
          <a:xfrm>
            <a:off x="3363144" y="1829556"/>
            <a:ext cx="2417712" cy="2805227"/>
          </a:xfrm>
          <a:prstGeom prst="rect">
            <a:avLst/>
          </a:prstGeom>
          <a:solidFill>
            <a:srgbClr val="E15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77E14F55-1B7B-C040-A657-54C847F98EE1}"/>
              </a:ext>
            </a:extLst>
          </p:cNvPr>
          <p:cNvSpPr/>
          <p:nvPr/>
        </p:nvSpPr>
        <p:spPr>
          <a:xfrm>
            <a:off x="6257924" y="1829555"/>
            <a:ext cx="2417712" cy="2805227"/>
          </a:xfrm>
          <a:prstGeom prst="rect">
            <a:avLst/>
          </a:prstGeom>
          <a:solidFill>
            <a:srgbClr val="0B38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CF22B7A-5C94-D040-88F7-3CAC99D320B8}"/>
              </a:ext>
            </a:extLst>
          </p:cNvPr>
          <p:cNvSpPr txBox="1"/>
          <p:nvPr/>
        </p:nvSpPr>
        <p:spPr>
          <a:xfrm>
            <a:off x="1185862" y="1977308"/>
            <a:ext cx="1485900" cy="338554"/>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Curious</a:t>
            </a:r>
          </a:p>
        </p:txBody>
      </p:sp>
      <p:sp>
        <p:nvSpPr>
          <p:cNvPr id="9" name="TextBox 8">
            <a:extLst>
              <a:ext uri="{FF2B5EF4-FFF2-40B4-BE49-F238E27FC236}">
                <a16:creationId xmlns:a16="http://schemas.microsoft.com/office/drawing/2014/main" id="{C45AF833-3EA1-AA4D-839C-C1F3C034BAFF}"/>
              </a:ext>
            </a:extLst>
          </p:cNvPr>
          <p:cNvSpPr txBox="1"/>
          <p:nvPr/>
        </p:nvSpPr>
        <p:spPr>
          <a:xfrm>
            <a:off x="3986214" y="1977308"/>
            <a:ext cx="1485900" cy="338554"/>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Connected</a:t>
            </a:r>
          </a:p>
        </p:txBody>
      </p:sp>
      <p:sp>
        <p:nvSpPr>
          <p:cNvPr id="10" name="TextBox 9">
            <a:extLst>
              <a:ext uri="{FF2B5EF4-FFF2-40B4-BE49-F238E27FC236}">
                <a16:creationId xmlns:a16="http://schemas.microsoft.com/office/drawing/2014/main" id="{CF34F5BA-8445-5F4C-AD55-9A22481A14BD}"/>
              </a:ext>
            </a:extLst>
          </p:cNvPr>
          <p:cNvSpPr txBox="1"/>
          <p:nvPr/>
        </p:nvSpPr>
        <p:spPr>
          <a:xfrm>
            <a:off x="6876224" y="1977308"/>
            <a:ext cx="1485900" cy="338554"/>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Courageous</a:t>
            </a:r>
          </a:p>
        </p:txBody>
      </p:sp>
      <p:sp>
        <p:nvSpPr>
          <p:cNvPr id="11" name="TextBox 10">
            <a:extLst>
              <a:ext uri="{FF2B5EF4-FFF2-40B4-BE49-F238E27FC236}">
                <a16:creationId xmlns:a16="http://schemas.microsoft.com/office/drawing/2014/main" id="{8F25A89F-CAF3-2748-B500-CC9B9B59FBD5}"/>
              </a:ext>
            </a:extLst>
          </p:cNvPr>
          <p:cNvSpPr txBox="1"/>
          <p:nvPr/>
        </p:nvSpPr>
        <p:spPr>
          <a:xfrm>
            <a:off x="3757954" y="2490177"/>
            <a:ext cx="1942419" cy="3108543"/>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Work as one team</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 trusting relationships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Understand the bigger picture</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A3D6A73-8DA0-984D-A95D-F32DED43C658}"/>
              </a:ext>
            </a:extLst>
          </p:cNvPr>
          <p:cNvSpPr txBox="1"/>
          <p:nvPr/>
        </p:nvSpPr>
        <p:spPr>
          <a:xfrm>
            <a:off x="787327" y="2463614"/>
            <a:ext cx="1942419" cy="2677656"/>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Ask questions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Listen to understand</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Stay humble</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7A5015-DFEC-5E40-9618-7059565A1295}"/>
              </a:ext>
            </a:extLst>
          </p:cNvPr>
          <p:cNvSpPr txBox="1"/>
          <p:nvPr/>
        </p:nvSpPr>
        <p:spPr>
          <a:xfrm>
            <a:off x="6652734" y="2490177"/>
            <a:ext cx="1942419" cy="3539430"/>
          </a:xfrm>
          <a:prstGeom prst="rect">
            <a:avLst/>
          </a:prstGeom>
          <a:noFill/>
        </p:spPr>
        <p:txBody>
          <a:bodyPr wrap="square" rtlCol="0">
            <a:spAutoFit/>
          </a:bodyPr>
          <a:lstStyle/>
          <a:p>
            <a:pPr>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Speak </a:t>
            </a:r>
            <a:r>
              <a:rPr lang="en-US" sz="1400" dirty="0">
                <a:solidFill>
                  <a:srgbClr val="FFFFFF"/>
                </a:solidFill>
                <a:latin typeface="Arial" panose="020B0604020202020204" pitchFamily="34" charset="0"/>
                <a:cs typeface="Arial" panose="020B0604020202020204" pitchFamily="34" charset="0"/>
              </a:rPr>
              <a:t>up with new ideas</a:t>
            </a: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Take smart risks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Keep PTRB front and center</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Make decisions</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itle 2">
            <a:extLst>
              <a:ext uri="{FF2B5EF4-FFF2-40B4-BE49-F238E27FC236}">
                <a16:creationId xmlns:a16="http://schemas.microsoft.com/office/drawing/2014/main" id="{A6A5FA10-89F2-C44D-98E7-B924C9BB2ADD}"/>
              </a:ext>
            </a:extLst>
          </p:cNvPr>
          <p:cNvSpPr txBox="1">
            <a:spLocks/>
          </p:cNvSpPr>
          <p:nvPr/>
        </p:nvSpPr>
        <p:spPr>
          <a:xfrm>
            <a:off x="468363" y="1102145"/>
            <a:ext cx="8555321" cy="427506"/>
          </a:xfrm>
          <a:prstGeom prst="rect">
            <a:avLst/>
          </a:prstGeom>
        </p:spPr>
        <p:txBody>
          <a:bodyPr vert="horz" lIns="0" tIns="45720" rIns="91440" bIns="45720" rtlCol="0" anchor="ctr">
            <a:noAutofit/>
          </a:bodyPr>
          <a:lstStyle>
            <a:lvl1pPr algn="ctr" defTabSz="685800" rtl="0" eaLnBrk="1" latinLnBrk="0" hangingPunct="1">
              <a:spcBef>
                <a:spcPct val="0"/>
              </a:spcBef>
              <a:buNone/>
              <a:defRPr kumimoji="1" sz="2700" b="0" kern="1200" baseline="0">
                <a:solidFill>
                  <a:schemeClr val="tx2"/>
                </a:solidFill>
                <a:latin typeface="Arial" panose="020B0604020202020204" pitchFamily="34" charset="0"/>
                <a:ea typeface="メイリオ" pitchFamily="50" charset="-128"/>
                <a:cs typeface="Arial" panose="020B0604020202020204" pitchFamily="34" charset="0"/>
              </a:defRPr>
            </a:lvl1pPr>
          </a:lstStyle>
          <a:p>
            <a:pPr marL="0" marR="0" lvl="0" indent="0" defTabSz="685800" rtl="0" eaLnBrk="1" fontAlgn="auto" latinLnBrk="0" hangingPunct="1">
              <a:lnSpc>
                <a:spcPct val="100000"/>
              </a:lnSpc>
              <a:spcBef>
                <a:spcPct val="0"/>
              </a:spcBef>
              <a:spcAft>
                <a:spcPts val="0"/>
              </a:spcAft>
              <a:buClrTx/>
              <a:buSzTx/>
              <a:buFontTx/>
              <a:buNone/>
              <a:tabLst/>
              <a:defRPr/>
            </a:pPr>
            <a:r>
              <a:rPr kumimoji="1" lang="en-US" sz="1600" b="1" i="0"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rPr>
              <a:t>The USBU Senior Leadership Team identified curious, connected and courageous as culture descriptors we want to carry forward.</a:t>
            </a:r>
            <a:endParaRPr kumimoji="1" lang="en-US" sz="1600" b="1" i="1" u="none" strike="noStrike" kern="1200" cap="none" spc="0" normalizeH="0" baseline="0" noProof="0" dirty="0">
              <a:ln>
                <a:noFill/>
              </a:ln>
              <a:solidFill>
                <a:srgbClr val="535453"/>
              </a:solidFill>
              <a:effectLst/>
              <a:uLnTx/>
              <a:uFillTx/>
              <a:latin typeface="Arial" panose="020B0604020202020204" pitchFamily="34" charset="0"/>
              <a:ea typeface="メイリオ" pitchFamily="50" charset="-128"/>
              <a:cs typeface="Arial" panose="020B0604020202020204" pitchFamily="34" charset="0"/>
            </a:endParaRPr>
          </a:p>
        </p:txBody>
      </p:sp>
    </p:spTree>
    <p:extLst>
      <p:ext uri="{BB962C8B-B14F-4D97-AF65-F5344CB8AC3E}">
        <p14:creationId xmlns:p14="http://schemas.microsoft.com/office/powerpoint/2010/main" val="2978804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 name="PITCHPROPROPERTIES" val=""/>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CoverPageSubTitle&gt;true&lt;/CoverPageSubTitle&gt;&#10;  &lt;CoverPageTitle&gt;true&lt;/CoverPageTitle&gt;&#10;  &lt;ShowAgenda&gt;true&lt;/ShowAgenda&gt;&#10;  &lt;TemplatePageLabel&gt;true&lt;/TemplatePageLabel&gt;&#10;  &lt;TemplateVerticalRunner&gt;true&lt;/TemplateVerticalRunner&gt;&#10;&lt;/PowerpointRefreshOptions&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akeda_ppt_red">
  <a:themeElements>
    <a:clrScheme name="Custom 21">
      <a:dk1>
        <a:srgbClr val="000000"/>
      </a:dk1>
      <a:lt1>
        <a:srgbClr val="FFFFFF"/>
      </a:lt1>
      <a:dk2>
        <a:srgbClr val="535453"/>
      </a:dk2>
      <a:lt2>
        <a:srgbClr val="227A8F"/>
      </a:lt2>
      <a:accent1>
        <a:srgbClr val="51ABB9"/>
      </a:accent1>
      <a:accent2>
        <a:srgbClr val="08384F"/>
      </a:accent2>
      <a:accent3>
        <a:srgbClr val="2D6886"/>
      </a:accent3>
      <a:accent4>
        <a:srgbClr val="E35532"/>
      </a:accent4>
      <a:accent5>
        <a:srgbClr val="2588C2"/>
      </a:accent5>
      <a:accent6>
        <a:srgbClr val="9C9D14"/>
      </a:accent6>
      <a:hlink>
        <a:srgbClr val="4C4848"/>
      </a:hlink>
      <a:folHlink>
        <a:srgbClr val="4C484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8942404589FD4B8713FFAFC270FBF2" ma:contentTypeVersion="12" ma:contentTypeDescription="Create a new document." ma:contentTypeScope="" ma:versionID="af503909f6caeeeca810169a38d90ef9">
  <xsd:schema xmlns:xsd="http://www.w3.org/2001/XMLSchema" xmlns:xs="http://www.w3.org/2001/XMLSchema" xmlns:p="http://schemas.microsoft.com/office/2006/metadata/properties" xmlns:ns2="153a7d20-517d-4aab-b8a3-2852df4e6696" xmlns:ns3="24dd3219-bf0c-46fe-9784-63b14cf9ddd8" targetNamespace="http://schemas.microsoft.com/office/2006/metadata/properties" ma:root="true" ma:fieldsID="27ad47e914655093ed2dab666446cd5c" ns2:_="" ns3:_="">
    <xsd:import namespace="153a7d20-517d-4aab-b8a3-2852df4e6696"/>
    <xsd:import namespace="24dd3219-bf0c-46fe-9784-63b14cf9dd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a7d20-517d-4aab-b8a3-2852df4e6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d3219-bf0c-46fe-9784-63b14cf9dd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AF9570-9BEF-4733-A866-5EC00F876BB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ADB32B9-5173-408C-AB57-C6DEB10FE30C}">
  <ds:schemaRefs>
    <ds:schemaRef ds:uri="http://schemas.microsoft.com/sharepoint/v3/contenttype/forms"/>
  </ds:schemaRefs>
</ds:datastoreItem>
</file>

<file path=customXml/itemProps3.xml><?xml version="1.0" encoding="utf-8"?>
<ds:datastoreItem xmlns:ds="http://schemas.openxmlformats.org/officeDocument/2006/customXml" ds:itemID="{273194AF-6EC3-405F-83CA-B95C5AC31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3a7d20-517d-4aab-b8a3-2852df4e6696"/>
    <ds:schemaRef ds:uri="24dd3219-bf0c-46fe-9784-63b14cf9d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28961</TotalTime>
  <Words>2845</Words>
  <Application>Microsoft Macintosh PowerPoint</Application>
  <PresentationFormat>On-screen Show (16:9)</PresentationFormat>
  <Paragraphs>305</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Avenir Light</vt:lpstr>
      <vt:lpstr>Calibri</vt:lpstr>
      <vt:lpstr>System Font Regular</vt:lpstr>
      <vt:lpstr>Wingdings</vt:lpstr>
      <vt:lpstr>Takeda_ppt_red</vt:lpstr>
      <vt:lpstr>think-cell Slide</vt:lpstr>
      <vt:lpstr>PowerPoint Presentation</vt:lpstr>
      <vt:lpstr>PowerPoint Presentation</vt:lpstr>
      <vt:lpstr>PowerPoint Presentation</vt:lpstr>
      <vt:lpstr>What we’re doing today</vt:lpstr>
      <vt:lpstr>Our goals for today</vt:lpstr>
      <vt:lpstr>What do we mean by “culture”</vt:lpstr>
      <vt:lpstr>Thought experiment:  Why our culture is important</vt:lpstr>
      <vt:lpstr>What has made our culture unique – and what do we want to carry forward or leave behind?</vt:lpstr>
      <vt:lpstr>Curious – Connected – Courageous</vt:lpstr>
      <vt:lpstr>Curious</vt:lpstr>
      <vt:lpstr>Connected</vt:lpstr>
      <vt:lpstr>Courageous</vt:lpstr>
      <vt:lpstr>PowerPoint Presentation</vt:lpstr>
      <vt:lpstr>Storytelling exercise</vt:lpstr>
      <vt:lpstr>Stories: curious,  connected and courageous</vt:lpstr>
      <vt:lpstr>PowerPoint Presentation</vt:lpstr>
      <vt:lpstr>Holding Ourselves Accountable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Yamada, Aki</dc:creator>
  <cp:lastModifiedBy>Peter Hess</cp:lastModifiedBy>
  <cp:revision>1162</cp:revision>
  <cp:lastPrinted>2019-01-04T06:59:33Z</cp:lastPrinted>
  <dcterms:created xsi:type="dcterms:W3CDTF">2018-10-29T14:14:12Z</dcterms:created>
  <dcterms:modified xsi:type="dcterms:W3CDTF">2023-05-27T12:38:55Z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0x010100E38942404589FD4B8713FFAFC270FBF2</vt:lpwstr>
  </property>
</Properties>
</file>