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Poppins"/>
      <p:regular r:id="rId13"/>
      <p:bold r:id="rId14"/>
      <p:italic r:id="rId15"/>
      <p:boldItalic r:id="rId1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font" Target="fonts/Poppins-regular.fntdata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Poppins-italic.fntdata"/><Relationship Id="rId14" Type="http://schemas.openxmlformats.org/officeDocument/2006/relationships/font" Target="fonts/Poppins-bold.fntdata"/><Relationship Id="rId16" Type="http://schemas.openxmlformats.org/officeDocument/2006/relationships/font" Target="fonts/Poppins-bold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a35178ccf1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" name="Google Shape;53;ga35178ccf1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35178ccf1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35178ccf1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35178ccf1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a35178ccf1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a35178ccf1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a35178ccf1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a35178ccf1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a35178ccf1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a35178ccf1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a35178ccf1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7" name="Google Shape;47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8" name="Google Shape;48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●"/>
              <a:defRPr>
                <a:latin typeface="Poppins"/>
                <a:ea typeface="Poppins"/>
                <a:cs typeface="Poppins"/>
                <a:sym typeface="Poppins"/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Font typeface="Poppins"/>
              <a:buChar char="○"/>
              <a:defRPr>
                <a:latin typeface="Poppins"/>
                <a:ea typeface="Poppins"/>
                <a:cs typeface="Poppins"/>
                <a:sym typeface="Poppins"/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Font typeface="Poppins"/>
              <a:buChar char="■"/>
              <a:defRPr>
                <a:latin typeface="Poppins"/>
                <a:ea typeface="Poppins"/>
                <a:cs typeface="Poppins"/>
                <a:sym typeface="Poppins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7237250" y="445025"/>
            <a:ext cx="1595049" cy="46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9" name="Google Shape;39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4" name="Google Shape;4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.xml"/><Relationship Id="rId3" Type="http://schemas.openxmlformats.org/officeDocument/2006/relationships/hyperlink" Target="https://fonts.google.com/specimen/Poppins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flickr.com/photos/billy_wilson/49619889556/in/photolist-55PWbh-7Y3r8C-8LezNN-v6uXKz-8KxFmt-GHSEVB-sg5YMQ-rQWEa9-83rybr-2iE3CDX-2iuXdY5-2iAJUrb-2iE29mf-2iDYiuy-2iEhGiX-2iEhRp2-2iEi7i5-2iE1YhT-2iAGjxF-2iEjco4-2iEjAuu-2ixmATJ-2itHp1N-2iEhZBQ-2itGkgE-2iALe9a-2iEjnS5-61FVYR-66Aee9-2iEfhcb-5bw9JD-6htDu8-6aJiNF" TargetMode="External"/><Relationship Id="rId4" Type="http://schemas.openxmlformats.org/officeDocument/2006/relationships/hyperlink" Target="https://www.flickr.com/photos/williamjm/2578158073/in/photolist-4VPJzg-4VU17j-4VTZHL-4VPJQH-uzLZXY-cwc4e-4VU1a7-6Jvhy-9TMc3p-27jW4p1-juMigf-6SBAh-VZ4q7b-2i2T32Q-cvj2z-zKPfq8-2gf7WsK-idkYJS-6x9rim-9vuFQK-VR7zeg-ULiBjY-xdLEB5-VZ6YTj-juMhMj-o6SqmY-rmW5p7-sLLryD-o6So9U-4sPUgU-2bHxTap-293xQGN-2akKQhF-dPDZBa-NxoBr-s2nWHG-o6Tre6-o6THAe-oonhce-Fb9K8G-ww2he-275E1RC-RNVohg-7H25r3-7GX7op-7H24no-4b9yBP-29QtzP4-222PoMc-7H24HL" TargetMode="External"/><Relationship Id="rId9" Type="http://schemas.openxmlformats.org/officeDocument/2006/relationships/hyperlink" Target="https://doughnuteconomics.org/" TargetMode="External"/><Relationship Id="rId5" Type="http://schemas.openxmlformats.org/officeDocument/2006/relationships/hyperlink" Target="https://www.flickr.com/photos/zoriah/7996174729/in/photolist-dbAtWt-5PWq5D-2ibcTEy-dbAvD1-nRZ5MS-upwF6-oYuyH-f1GEWd-bVGd11-fTQpp-adTrbZ-cPScMo-8sQhd9-dbAu6F-dbAvSy-pQQcEq-GhEQN-7Ygpdw-GhEQm-GhER1-Z96es-ZuxLs-ZuxHj-ysKZF-cWYFZh-MGuLzE-78TKqG-566AYu-2awr3UG-EijAqC-q8mGjZ-6rHRFN-591k7E-8tG6Pw-69Sai-dbAu2a-dbAvHf-6Q2hsB-93RSqW-eigDZP-8sQgRo-dbAu4k-o8ohK-dbAuax-8B1iXL-8sQhKN-5BtQQ8-4d47ZS-e7uYxA-dbAvXG" TargetMode="External"/><Relationship Id="rId6" Type="http://schemas.openxmlformats.org/officeDocument/2006/relationships/hyperlink" Target="https://www.flickr.com/photos/marelles/2215563719/in/photolist-4nMkUt-4MP7py-912Ffy-7HDZex-d4DXZN-5ZUDyw-2hzrXo8-2cbAr8R-eaDCv-8MmKW9-21D1tLX-2f9eSuj-oM6sMt-BYqJjN-iMiA9-mw8S3M-rTGRqK-bwFiZe-zd7iWD-96qwzm-2gNVeXL-4nRpo9-4FVBdp-fQGZd-8aAYY5-5KNXxs-4vomNu-UNgz4u-HWofC-26vpH9J-F6QFf5-92z9yd-7FzSV-gemtB-U6otB8-7FzSU-khQCNP-mUo8XG-7sPYc-e1Xyqi-dVg8a4-7GGy2z-29Ze32S-bhrsMv-H8TfV-bwF496-qUrSau-8ZDv3L-azgaGC-BUqhwo" TargetMode="External"/><Relationship Id="rId7" Type="http://schemas.openxmlformats.org/officeDocument/2006/relationships/hyperlink" Target="https://cambridgedoughnut.org.uk/" TargetMode="External"/><Relationship Id="rId8" Type="http://schemas.openxmlformats.org/officeDocument/2006/relationships/hyperlink" Target="https://doughnuteconomics.org/tools-and-stories/14" TargetMode="Externa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About the slides</a:t>
            </a:r>
            <a:endParaRPr/>
          </a:p>
        </p:txBody>
      </p:sp>
      <p:sp>
        <p:nvSpPr>
          <p:cNvPr id="56" name="Google Shape;56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300">
                <a:latin typeface="Poppins"/>
                <a:ea typeface="Poppins"/>
                <a:cs typeface="Poppins"/>
                <a:sym typeface="Poppins"/>
              </a:rPr>
              <a:t>Four interconnected questions of the Doughnut Economics City Portrait - ‘downscaling the doughnut’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>
                <a:latin typeface="Poppins"/>
                <a:ea typeface="Poppins"/>
                <a:cs typeface="Poppins"/>
                <a:sym typeface="Poppins"/>
              </a:rPr>
              <a:t>Use as a starting point for conversations and engagement in your community, to get people thinking and talking!</a:t>
            </a:r>
            <a:br>
              <a:rPr lang="en-GB" sz="1300">
                <a:latin typeface="Poppins"/>
                <a:ea typeface="Poppins"/>
                <a:cs typeface="Poppins"/>
                <a:sym typeface="Poppins"/>
              </a:rPr>
            </a:b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-GB" sz="1700">
                <a:latin typeface="Poppins"/>
                <a:ea typeface="Poppins"/>
                <a:cs typeface="Poppins"/>
                <a:sym typeface="Poppins"/>
              </a:rPr>
              <a:t>How to adapt for your own place</a:t>
            </a:r>
            <a:endParaRPr b="1" sz="1700"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SzPts val="1200"/>
              <a:buFont typeface="Poppins"/>
              <a:buAutoNum type="arabicPeriod"/>
            </a:pPr>
            <a:r>
              <a:rPr lang="en-GB" sz="1200">
                <a:latin typeface="Poppins"/>
                <a:ea typeface="Poppins"/>
                <a:cs typeface="Poppins"/>
                <a:sym typeface="Poppins"/>
              </a:rPr>
              <a:t>If you are working in Google Slides, make a copy (</a:t>
            </a:r>
            <a:r>
              <a:rPr i="1" lang="en-GB" sz="1200">
                <a:latin typeface="Poppins"/>
                <a:ea typeface="Poppins"/>
                <a:cs typeface="Poppins"/>
                <a:sym typeface="Poppins"/>
              </a:rPr>
              <a:t>File &gt; Make a copy &gt; Entire Presentation</a:t>
            </a:r>
            <a:r>
              <a:rPr lang="en-GB" sz="1200">
                <a:latin typeface="Poppins"/>
                <a:ea typeface="Poppins"/>
                <a:cs typeface="Poppins"/>
                <a:sym typeface="Poppins"/>
              </a:rPr>
              <a:t>)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Poppins"/>
              <a:buAutoNum type="arabicPeriod"/>
            </a:pPr>
            <a:r>
              <a:rPr lang="en-GB" sz="1200">
                <a:latin typeface="Poppins"/>
                <a:ea typeface="Poppins"/>
                <a:cs typeface="Poppins"/>
                <a:sym typeface="Poppins"/>
              </a:rPr>
              <a:t>Replace “Cambridge”</a:t>
            </a:r>
            <a:r>
              <a:rPr lang="en-GB" sz="1200">
                <a:latin typeface="Poppins"/>
                <a:ea typeface="Poppins"/>
                <a:cs typeface="Poppins"/>
                <a:sym typeface="Poppins"/>
              </a:rPr>
              <a:t> with the name of your chosen place or community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Poppins"/>
              <a:buAutoNum type="arabicPeriod"/>
            </a:pPr>
            <a:r>
              <a:rPr lang="en-GB" sz="1200">
                <a:latin typeface="Poppins"/>
                <a:ea typeface="Poppins"/>
                <a:cs typeface="Poppins"/>
                <a:sym typeface="Poppins"/>
              </a:rPr>
              <a:t>Choose photos for the four lenses that best represents your place or community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Poppins"/>
              <a:buAutoNum type="arabicPeriod"/>
            </a:pPr>
            <a:r>
              <a:rPr lang="en-GB" sz="1200">
                <a:latin typeface="Poppins"/>
                <a:ea typeface="Poppins"/>
                <a:cs typeface="Poppins"/>
                <a:sym typeface="Poppins"/>
              </a:rPr>
              <a:t>Ensure you have rights to use the photos; record and display attributions in the credits. 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Poppins"/>
              <a:buAutoNum type="arabicPeriod"/>
            </a:pPr>
            <a:r>
              <a:rPr lang="en-GB" sz="1200">
                <a:latin typeface="Poppins"/>
                <a:ea typeface="Poppins"/>
                <a:cs typeface="Poppins"/>
                <a:sym typeface="Poppins"/>
              </a:rPr>
              <a:t>Delete this slide ;)</a:t>
            </a:r>
            <a:endParaRPr sz="12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-GB" sz="1300">
                <a:latin typeface="Poppins"/>
                <a:ea typeface="Poppins"/>
                <a:cs typeface="Poppins"/>
                <a:sym typeface="Poppins"/>
              </a:rPr>
              <a:t>Note: this resource uses the Poppins font. You can </a:t>
            </a:r>
            <a:r>
              <a:rPr lang="en-GB" sz="13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download and install Poppins</a:t>
            </a:r>
            <a:r>
              <a:rPr lang="en-GB" sz="1300">
                <a:latin typeface="Poppins"/>
                <a:ea typeface="Poppins"/>
                <a:cs typeface="Poppins"/>
                <a:sym typeface="Poppins"/>
              </a:rPr>
              <a:t> for use on your desktop application</a:t>
            </a:r>
            <a:r>
              <a:rPr lang="en-GB" sz="1300"/>
              <a:t>, or use a sans-serif font like Arial or Helvetica.</a:t>
            </a:r>
            <a:endParaRPr sz="1300">
              <a:latin typeface="Poppins"/>
              <a:ea typeface="Poppins"/>
              <a:cs typeface="Poppins"/>
              <a:sym typeface="Poppins"/>
            </a:endParaRPr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 rotWithShape="1">
          <a:blip r:embed="rId3">
            <a:alphaModFix/>
          </a:blip>
          <a:srcRect b="16645" l="1854" r="0" t="13648"/>
          <a:stretch/>
        </p:blipFill>
        <p:spPr>
          <a:xfrm>
            <a:off x="4636800" y="2604675"/>
            <a:ext cx="4297078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4">
            <a:alphaModFix/>
          </a:blip>
          <a:srcRect b="25782" l="716" r="6234" t="0"/>
          <a:stretch/>
        </p:blipFill>
        <p:spPr>
          <a:xfrm>
            <a:off x="199250" y="2604672"/>
            <a:ext cx="4297098" cy="2286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4"/>
          <p:cNvPicPr preferRelativeResize="0"/>
          <p:nvPr/>
        </p:nvPicPr>
        <p:blipFill rotWithShape="1">
          <a:blip r:embed="rId5">
            <a:alphaModFix/>
          </a:blip>
          <a:srcRect b="3059" l="0" r="8231" t="31849"/>
          <a:stretch/>
        </p:blipFill>
        <p:spPr>
          <a:xfrm>
            <a:off x="4636800" y="150725"/>
            <a:ext cx="4297101" cy="228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4"/>
          <p:cNvPicPr preferRelativeResize="0"/>
          <p:nvPr/>
        </p:nvPicPr>
        <p:blipFill rotWithShape="1">
          <a:blip r:embed="rId6">
            <a:alphaModFix/>
          </a:blip>
          <a:srcRect b="1913" l="0" r="8700" t="65708"/>
          <a:stretch/>
        </p:blipFill>
        <p:spPr>
          <a:xfrm>
            <a:off x="199250" y="150721"/>
            <a:ext cx="4297097" cy="2286001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/>
          <p:nvPr/>
        </p:nvSpPr>
        <p:spPr>
          <a:xfrm>
            <a:off x="244963" y="150725"/>
            <a:ext cx="4061100" cy="108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Local-social Lens:</a:t>
            </a:r>
            <a:br>
              <a:rPr b="1" lang="en-GB" sz="1800">
                <a:solidFill>
                  <a:srgbClr val="FFFFFF"/>
                </a:solidFill>
              </a:rPr>
            </a:br>
            <a:r>
              <a:rPr b="1" lang="en-GB" sz="1800">
                <a:solidFill>
                  <a:srgbClr val="FFFFFF"/>
                </a:solidFill>
              </a:rPr>
              <a:t>What would it mean for the people of Cambridge to thrive?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4765638" y="150725"/>
            <a:ext cx="4061100" cy="108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Local-Ecological Lens:</a:t>
            </a:r>
            <a:br>
              <a:rPr b="1" lang="en-GB" sz="1800">
                <a:solidFill>
                  <a:srgbClr val="FFFFFF"/>
                </a:solidFill>
              </a:rPr>
            </a:br>
            <a:r>
              <a:rPr b="1" lang="en-GB" sz="1800">
                <a:solidFill>
                  <a:srgbClr val="FFFFFF"/>
                </a:solidFill>
              </a:rPr>
              <a:t>What would it mean for Cambridge to thrive within its natural habitat?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67" name="Google Shape;67;p14"/>
          <p:cNvSpPr txBox="1"/>
          <p:nvPr/>
        </p:nvSpPr>
        <p:spPr>
          <a:xfrm>
            <a:off x="317263" y="2604666"/>
            <a:ext cx="4061100" cy="108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Global-social Lens:</a:t>
            </a:r>
            <a:br>
              <a:rPr b="1" lang="en-GB" sz="1800">
                <a:solidFill>
                  <a:srgbClr val="FFFFFF"/>
                </a:solidFill>
              </a:rPr>
            </a:br>
            <a:r>
              <a:rPr b="1" lang="en-GB" sz="1800">
                <a:solidFill>
                  <a:srgbClr val="FFFFFF"/>
                </a:solidFill>
              </a:rPr>
              <a:t>What would it mean for Cambridge to respect the wellbeing of people worldwide?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4765650" y="2604666"/>
            <a:ext cx="4061100" cy="108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1200">
                <a:solidFill>
                  <a:srgbClr val="FFFFFF"/>
                </a:solidFill>
              </a:rPr>
              <a:t>Global-Ecological Lens:</a:t>
            </a:r>
            <a:br>
              <a:rPr b="1" lang="en-GB" sz="1800">
                <a:solidFill>
                  <a:srgbClr val="FFFFFF"/>
                </a:solidFill>
              </a:rPr>
            </a:br>
            <a:r>
              <a:rPr b="1" lang="en-GB" sz="1800">
                <a:solidFill>
                  <a:srgbClr val="FFFFFF"/>
                </a:solidFill>
              </a:rPr>
              <a:t>What would it mean for Cambridge to respect the health of the whole planet?</a:t>
            </a:r>
            <a:endParaRPr b="1"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b="1913" l="0" r="8700" t="65708"/>
          <a:stretch/>
        </p:blipFill>
        <p:spPr>
          <a:xfrm>
            <a:off x="199250" y="150729"/>
            <a:ext cx="8734654" cy="46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44988" y="150725"/>
            <a:ext cx="8186700" cy="10818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Local-social Lens:</a:t>
            </a:r>
            <a:b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would it mean for the people of Cambridge to thrive?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b="1913" l="0" r="8700" t="65708"/>
          <a:stretch/>
        </p:blipFill>
        <p:spPr>
          <a:xfrm>
            <a:off x="199250" y="150729"/>
            <a:ext cx="8734654" cy="4646725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6"/>
          <p:cNvSpPr txBox="1"/>
          <p:nvPr/>
        </p:nvSpPr>
        <p:spPr>
          <a:xfrm>
            <a:off x="244988" y="150725"/>
            <a:ext cx="8186700" cy="10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Local-social Lens:</a:t>
            </a:r>
            <a:b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would it mean for the people of Cambridge to thrive?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81" name="Google Shape;81;p16"/>
          <p:cNvPicPr preferRelativeResize="0"/>
          <p:nvPr/>
        </p:nvPicPr>
        <p:blipFill rotWithShape="1">
          <a:blip r:embed="rId4">
            <a:alphaModFix/>
          </a:blip>
          <a:srcRect b="3059" l="0" r="8231" t="31849"/>
          <a:stretch/>
        </p:blipFill>
        <p:spPr>
          <a:xfrm>
            <a:off x="199250" y="150725"/>
            <a:ext cx="8734650" cy="4646724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45000" y="150725"/>
            <a:ext cx="8186700" cy="2611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Local-ecological Lens:</a:t>
            </a:r>
            <a:b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would it mean for Cambridge to thrive within its natural habitat?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/>
          <p:nvPr/>
        </p:nvSpPr>
        <p:spPr>
          <a:xfrm>
            <a:off x="193375" y="154700"/>
            <a:ext cx="8751000" cy="4640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8" name="Google Shape;88;p17"/>
          <p:cNvPicPr preferRelativeResize="0"/>
          <p:nvPr/>
        </p:nvPicPr>
        <p:blipFill rotWithShape="1">
          <a:blip r:embed="rId3">
            <a:alphaModFix/>
          </a:blip>
          <a:srcRect b="25782" l="716" r="6234" t="0"/>
          <a:stretch/>
        </p:blipFill>
        <p:spPr>
          <a:xfrm>
            <a:off x="199250" y="150725"/>
            <a:ext cx="8734648" cy="464672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7"/>
          <p:cNvSpPr txBox="1"/>
          <p:nvPr/>
        </p:nvSpPr>
        <p:spPr>
          <a:xfrm>
            <a:off x="245000" y="150725"/>
            <a:ext cx="8186700" cy="3031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Global-Social Lens:</a:t>
            </a:r>
            <a:b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would it mean for Cambridge to respect the wellbeing of people worldwide?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8"/>
          <p:cNvPicPr preferRelativeResize="0"/>
          <p:nvPr/>
        </p:nvPicPr>
        <p:blipFill rotWithShape="1">
          <a:blip r:embed="rId3">
            <a:alphaModFix/>
          </a:blip>
          <a:srcRect b="16645" l="1854" r="0" t="13648"/>
          <a:stretch/>
        </p:blipFill>
        <p:spPr>
          <a:xfrm>
            <a:off x="199250" y="148675"/>
            <a:ext cx="8734650" cy="4646724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245000" y="150725"/>
            <a:ext cx="8186700" cy="30315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-GB" sz="3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Global-Ecological Lens:</a:t>
            </a:r>
            <a:b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</a:br>
            <a:r>
              <a:rPr b="1" lang="en-GB" sz="36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What would it mean for Cambridge to respect the health of the whole planet?</a:t>
            </a:r>
            <a:endParaRPr b="1" sz="360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Credits</a:t>
            </a:r>
            <a:endParaRPr/>
          </a:p>
        </p:txBody>
      </p:sp>
      <p:sp>
        <p:nvSpPr>
          <p:cNvPr id="101" name="Google Shape;101;p1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/>
              <a:t>Picture </a:t>
            </a:r>
            <a:r>
              <a:rPr lang="en-GB" sz="1600"/>
              <a:t>1: </a:t>
            </a:r>
            <a:r>
              <a:rPr lang="en-GB" sz="1600" u="sng">
                <a:solidFill>
                  <a:schemeClr val="hlink"/>
                </a:solidFill>
                <a:hlinkClick r:id="rId3"/>
              </a:rPr>
              <a:t>Sidney Street, Cambridge, May 30th 2019, Billy Wilson on Flickr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/>
              <a:t>Picture 2: </a:t>
            </a:r>
            <a:r>
              <a:rPr lang="en-GB" sz="1600" u="sng">
                <a:solidFill>
                  <a:schemeClr val="hlink"/>
                </a:solidFill>
                <a:hlinkClick r:id="rId4"/>
              </a:rPr>
              <a:t>River Cam at Grantchester Meadows, May 24 2008, William Marnoch on Flickr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/>
              <a:t>Picture 3: </a:t>
            </a:r>
            <a:r>
              <a:rPr lang="en-GB" sz="1600" u="sng">
                <a:solidFill>
                  <a:schemeClr val="accent5"/>
                </a:solid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Child labor, Sept 9 2012, Zoriah on Flickr and Zoriah.net blog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600"/>
              <a:t>Picture 4: </a:t>
            </a:r>
            <a:r>
              <a:rPr lang="en-GB" sz="1600" u="sng">
                <a:solidFill>
                  <a:schemeClr val="hlink"/>
                </a:solidFill>
                <a:hlinkClick r:id="rId6"/>
              </a:rPr>
              <a:t>Pollution in Rotterdam, Jan 12, 2012, Alphast on Flickr</a:t>
            </a:r>
            <a:r>
              <a:rPr lang="en-GB" sz="1600"/>
              <a:t> </a:t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 sz="1300"/>
              <a:t>Copyleft 2020. This resource created by Clara Todd of </a:t>
            </a:r>
            <a:r>
              <a:rPr lang="en-GB" sz="1300" u="sng">
                <a:solidFill>
                  <a:schemeClr val="hlink"/>
                </a:solidFill>
                <a:hlinkClick r:id="rId7"/>
              </a:rPr>
              <a:t>Cambridge Doughnut</a:t>
            </a:r>
            <a:r>
              <a:rPr lang="en-GB" sz="1300"/>
              <a:t> based on </a:t>
            </a:r>
            <a:r>
              <a:rPr lang="en-GB" sz="1300" u="sng">
                <a:solidFill>
                  <a:schemeClr val="hlink"/>
                </a:solidFill>
                <a:hlinkClick r:id="rId8"/>
              </a:rPr>
              <a:t>the City Portrait methodology for Downscaling The Doughnut</a:t>
            </a:r>
            <a:r>
              <a:rPr lang="en-GB" sz="1300"/>
              <a:t>. Shared with the community on </a:t>
            </a:r>
            <a:r>
              <a:rPr lang="en-GB" sz="1300" u="sng">
                <a:solidFill>
                  <a:schemeClr val="hlink"/>
                </a:solidFill>
                <a:hlinkClick r:id="rId9"/>
              </a:rPr>
              <a:t>Doughnut Economics Action Lab</a:t>
            </a:r>
            <a:r>
              <a:rPr lang="en-GB" sz="1300"/>
              <a:t>. </a:t>
            </a:r>
            <a:endParaRPr sz="13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6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6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