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CC33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7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5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C42F6-2EC3-4655-8BCB-6A8D7D0D5DFD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83F3-523E-4EBD-AF72-C83EAA89B1A4}" type="slidenum">
              <a:rPr lang="pt-BR" smtClean="0"/>
              <a:pPr/>
              <a:t>‹N°›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C69A-AA51-4FC8-BC51-9DA0484949C8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6EBC-288D-4287-9F10-E3198A49941C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C69A-AA51-4FC8-BC51-9DA0484949C8}" type="datetimeFigureOut">
              <a:rPr lang="pt-BR" smtClean="0"/>
              <a:pPr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6EBC-288D-4287-9F10-E3198A49941C}" type="slidenum">
              <a:rPr lang="pt-BR" smtClean="0"/>
              <a:pPr/>
              <a:t>‹N°›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e 63">
            <a:extLst>
              <a:ext uri="{FF2B5EF4-FFF2-40B4-BE49-F238E27FC236}">
                <a16:creationId xmlns:a16="http://schemas.microsoft.com/office/drawing/2014/main" id="{AB539A1D-7BC4-5D44-BFAE-815B712ACD0D}"/>
              </a:ext>
            </a:extLst>
          </p:cNvPr>
          <p:cNvGrpSpPr/>
          <p:nvPr/>
        </p:nvGrpSpPr>
        <p:grpSpPr>
          <a:xfrm>
            <a:off x="1455065" y="475989"/>
            <a:ext cx="6098130" cy="6050477"/>
            <a:chOff x="1455065" y="475989"/>
            <a:chExt cx="6098130" cy="6050477"/>
          </a:xfrm>
        </p:grpSpPr>
        <p:sp>
          <p:nvSpPr>
            <p:cNvPr id="6" name="Elipse 5"/>
            <p:cNvSpPr/>
            <p:nvPr/>
          </p:nvSpPr>
          <p:spPr>
            <a:xfrm>
              <a:off x="1455065" y="475989"/>
              <a:ext cx="6098130" cy="6050477"/>
            </a:xfrm>
            <a:prstGeom prst="ellipse">
              <a:avLst/>
            </a:prstGeom>
            <a:gradFill>
              <a:gsLst>
                <a:gs pos="48000">
                  <a:schemeClr val="accent6"/>
                </a:gs>
                <a:gs pos="68000">
                  <a:schemeClr val="bg1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7" name="Grupo 32"/>
            <p:cNvGrpSpPr/>
            <p:nvPr/>
          </p:nvGrpSpPr>
          <p:grpSpPr>
            <a:xfrm>
              <a:off x="1539746" y="563082"/>
              <a:ext cx="5885606" cy="5963384"/>
              <a:chOff x="1638722" y="692696"/>
              <a:chExt cx="5885606" cy="5963384"/>
            </a:xfrm>
            <a:noFill/>
          </p:grpSpPr>
          <p:cxnSp>
            <p:nvCxnSpPr>
              <p:cNvPr id="27" name="Conector reto 26"/>
              <p:cNvCxnSpPr/>
              <p:nvPr/>
            </p:nvCxnSpPr>
            <p:spPr>
              <a:xfrm>
                <a:off x="4572000" y="3446930"/>
                <a:ext cx="2952328" cy="461682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572000" y="3491755"/>
                <a:ext cx="1917175" cy="216000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>
                <a:cxnSpLocks/>
                <a:endCxn id="6" idx="4"/>
              </p:cNvCxnSpPr>
              <p:nvPr/>
            </p:nvCxnSpPr>
            <p:spPr>
              <a:xfrm>
                <a:off x="4496844" y="3541734"/>
                <a:ext cx="106262" cy="3114346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 flipH="1">
                <a:off x="2681720" y="3455895"/>
                <a:ext cx="1962000" cy="222275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H="1">
                <a:off x="1638722" y="3448050"/>
                <a:ext cx="2952328" cy="479612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 flipH="1" flipV="1">
                <a:off x="2071407" y="1892206"/>
                <a:ext cx="2483225" cy="1685366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 flipH="1" flipV="1">
                <a:off x="3563888" y="692696"/>
                <a:ext cx="1008112" cy="273630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flipV="1">
                <a:off x="4572000" y="692696"/>
                <a:ext cx="1008112" cy="2736304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Elipse 7"/>
            <p:cNvSpPr>
              <a:spLocks noChangeAspect="1"/>
            </p:cNvSpPr>
            <p:nvPr/>
          </p:nvSpPr>
          <p:spPr>
            <a:xfrm>
              <a:off x="2310023" y="1288878"/>
              <a:ext cx="4320000" cy="4320000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ipse 8"/>
            <p:cNvSpPr>
              <a:spLocks noChangeAspect="1"/>
            </p:cNvSpPr>
            <p:nvPr/>
          </p:nvSpPr>
          <p:spPr>
            <a:xfrm>
              <a:off x="2520549" y="1499404"/>
              <a:ext cx="3924000" cy="3924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ipse 9"/>
            <p:cNvSpPr>
              <a:spLocks noChangeAspect="1"/>
            </p:cNvSpPr>
            <p:nvPr/>
          </p:nvSpPr>
          <p:spPr>
            <a:xfrm>
              <a:off x="3024549" y="2003404"/>
              <a:ext cx="2916000" cy="2916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ipse 10"/>
            <p:cNvSpPr>
              <a:spLocks noChangeAspect="1"/>
            </p:cNvSpPr>
            <p:nvPr/>
          </p:nvSpPr>
          <p:spPr>
            <a:xfrm>
              <a:off x="3204245" y="2183100"/>
              <a:ext cx="2556608" cy="2556608"/>
            </a:xfrm>
            <a:prstGeom prst="ellipse">
              <a:avLst/>
            </a:prstGeom>
            <a:gradFill>
              <a:gsLst>
                <a:gs pos="27000">
                  <a:schemeClr val="bg1"/>
                </a:gs>
                <a:gs pos="68000">
                  <a:schemeClr val="accent6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2" name="Grupo 47"/>
            <p:cNvGrpSpPr/>
            <p:nvPr/>
          </p:nvGrpSpPr>
          <p:grpSpPr>
            <a:xfrm>
              <a:off x="3204245" y="2183100"/>
              <a:ext cx="2556608" cy="2556608"/>
              <a:chOff x="3293696" y="2150696"/>
              <a:chExt cx="2556608" cy="2556608"/>
            </a:xfrm>
          </p:grpSpPr>
          <p:cxnSp>
            <p:nvCxnSpPr>
              <p:cNvPr id="18" name="Conector reto 17"/>
              <p:cNvCxnSpPr/>
              <p:nvPr/>
            </p:nvCxnSpPr>
            <p:spPr>
              <a:xfrm flipV="1">
                <a:off x="3957005" y="3414839"/>
                <a:ext cx="606903" cy="1108609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to 18"/>
              <p:cNvCxnSpPr/>
              <p:nvPr/>
            </p:nvCxnSpPr>
            <p:spPr>
              <a:xfrm flipV="1">
                <a:off x="3487667" y="3406747"/>
                <a:ext cx="1076241" cy="65545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>
                <a:stCxn id="11" idx="2"/>
                <a:endCxn id="11" idx="6"/>
              </p:cNvCxnSpPr>
              <p:nvPr/>
            </p:nvCxnSpPr>
            <p:spPr>
              <a:xfrm>
                <a:off x="3293696" y="3429000"/>
                <a:ext cx="255660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>
                <a:endCxn id="17" idx="3"/>
              </p:cNvCxnSpPr>
              <p:nvPr/>
            </p:nvCxnSpPr>
            <p:spPr>
              <a:xfrm>
                <a:off x="3932729" y="2330506"/>
                <a:ext cx="660709" cy="1101859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21"/>
              <p:cNvCxnSpPr>
                <a:stCxn id="11" idx="0"/>
                <a:endCxn id="11" idx="4"/>
              </p:cNvCxnSpPr>
              <p:nvPr/>
            </p:nvCxnSpPr>
            <p:spPr>
              <a:xfrm>
                <a:off x="4572000" y="2150696"/>
                <a:ext cx="0" cy="255660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>
                <a:endCxn id="17" idx="3"/>
              </p:cNvCxnSpPr>
              <p:nvPr/>
            </p:nvCxnSpPr>
            <p:spPr>
              <a:xfrm flipH="1">
                <a:off x="4593438" y="2338598"/>
                <a:ext cx="617833" cy="109376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>
                <a:endCxn id="17" idx="3"/>
              </p:cNvCxnSpPr>
              <p:nvPr/>
            </p:nvCxnSpPr>
            <p:spPr>
              <a:xfrm flipH="1" flipV="1">
                <a:off x="4593438" y="3432365"/>
                <a:ext cx="1079079" cy="6298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>
                <a:endCxn id="17" idx="3"/>
              </p:cNvCxnSpPr>
              <p:nvPr/>
            </p:nvCxnSpPr>
            <p:spPr>
              <a:xfrm flipH="1" flipV="1">
                <a:off x="4593438" y="3432365"/>
                <a:ext cx="601649" cy="109108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>
                <a:endCxn id="17" idx="3"/>
              </p:cNvCxnSpPr>
              <p:nvPr/>
            </p:nvCxnSpPr>
            <p:spPr>
              <a:xfrm>
                <a:off x="3523129" y="2725271"/>
                <a:ext cx="1070309" cy="70709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o 58"/>
            <p:cNvGrpSpPr/>
            <p:nvPr/>
          </p:nvGrpSpPr>
          <p:grpSpPr>
            <a:xfrm>
              <a:off x="4417225" y="1961724"/>
              <a:ext cx="2875661" cy="1346097"/>
              <a:chOff x="4514768" y="1929320"/>
              <a:chExt cx="2875661" cy="1346097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6" name="Seta para a direita 15"/>
              <p:cNvSpPr/>
              <p:nvPr/>
            </p:nvSpPr>
            <p:spPr>
              <a:xfrm rot="19773878">
                <a:off x="6377682" y="1929320"/>
                <a:ext cx="1012747" cy="324000"/>
              </a:xfrm>
              <a:prstGeom prst="rightArrow">
                <a:avLst>
                  <a:gd name="adj1" fmla="val 37052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Seta para a direita 16"/>
              <p:cNvSpPr/>
              <p:nvPr/>
            </p:nvSpPr>
            <p:spPr>
              <a:xfrm rot="19773878" flipH="1">
                <a:off x="4514768" y="2951417"/>
                <a:ext cx="1259254" cy="324000"/>
              </a:xfrm>
              <a:prstGeom prst="rightArrow">
                <a:avLst>
                  <a:gd name="adj1" fmla="val 37052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Elipse 13"/>
            <p:cNvSpPr>
              <a:spLocks noChangeAspect="1"/>
            </p:cNvSpPr>
            <p:nvPr/>
          </p:nvSpPr>
          <p:spPr>
            <a:xfrm>
              <a:off x="3204245" y="2183100"/>
              <a:ext cx="2556608" cy="2556608"/>
            </a:xfrm>
            <a:prstGeom prst="ellipse">
              <a:avLst/>
            </a:prstGeom>
            <a:noFill/>
            <a:ln w="5715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ipse 14"/>
            <p:cNvSpPr>
              <a:spLocks noChangeAspect="1"/>
            </p:cNvSpPr>
            <p:nvPr/>
          </p:nvSpPr>
          <p:spPr>
            <a:xfrm>
              <a:off x="2310023" y="1288878"/>
              <a:ext cx="4320000" cy="432000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OVERSHOOT"/>
            <p:cNvSpPr txBox="1"/>
            <p:nvPr/>
          </p:nvSpPr>
          <p:spPr>
            <a:xfrm rot="19801710">
              <a:off x="6251354" y="2037722"/>
              <a:ext cx="89960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 dirty="0">
                  <a:solidFill>
                    <a:schemeClr val="bg1"/>
                  </a:solidFill>
                </a:rPr>
                <a:t>DÉPASSEMENT</a:t>
              </a:r>
            </a:p>
          </p:txBody>
        </p:sp>
        <p:sp>
          <p:nvSpPr>
            <p:cNvPr id="5" name="SHORTFALL"/>
            <p:cNvSpPr txBox="1"/>
            <p:nvPr/>
          </p:nvSpPr>
          <p:spPr>
            <a:xfrm rot="19740000">
              <a:off x="4641018" y="2991864"/>
              <a:ext cx="8739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>
                  <a:solidFill>
                    <a:schemeClr val="bg1"/>
                  </a:solidFill>
                </a:rPr>
                <a:t>INSUFFISANCE</a:t>
              </a:r>
            </a:p>
          </p:txBody>
        </p:sp>
        <p:sp>
          <p:nvSpPr>
            <p:cNvPr id="36" name="climate"/>
            <p:cNvSpPr/>
            <p:nvPr/>
          </p:nvSpPr>
          <p:spPr>
            <a:xfrm>
              <a:off x="3929297" y="108175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Changement 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climatique</a:t>
              </a:r>
            </a:p>
          </p:txBody>
        </p:sp>
        <p:sp>
          <p:nvSpPr>
            <p:cNvPr id="37" name="ocean"/>
            <p:cNvSpPr/>
            <p:nvPr/>
          </p:nvSpPr>
          <p:spPr>
            <a:xfrm rot="2351378">
              <a:off x="5246232" y="1634035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Acidification 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des océans</a:t>
              </a:r>
              <a:endParaRPr lang="fr-FR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8" name="ozone layer"/>
            <p:cNvSpPr/>
            <p:nvPr/>
          </p:nvSpPr>
          <p:spPr>
            <a:xfrm rot="19384021">
              <a:off x="2395146" y="1544330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Appauvrissement de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La couche d’ozone</a:t>
              </a:r>
              <a:endParaRPr lang="fr-FR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9" name="air pollution"/>
            <p:cNvSpPr/>
            <p:nvPr/>
          </p:nvSpPr>
          <p:spPr>
            <a:xfrm rot="16813636">
              <a:off x="1719192" y="285358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Pollution </a:t>
              </a:r>
            </a:p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de l’air</a:t>
              </a:r>
            </a:p>
          </p:txBody>
        </p:sp>
        <p:sp>
          <p:nvSpPr>
            <p:cNvPr id="40" name="chemical"/>
            <p:cNvSpPr/>
            <p:nvPr/>
          </p:nvSpPr>
          <p:spPr>
            <a:xfrm rot="4805911">
              <a:off x="6044124" y="2891047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Pollution </a:t>
              </a:r>
            </a:p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chimique</a:t>
              </a:r>
            </a:p>
          </p:txBody>
        </p:sp>
        <p:sp>
          <p:nvSpPr>
            <p:cNvPr id="41" name="biodiversity"/>
            <p:cNvSpPr/>
            <p:nvPr/>
          </p:nvSpPr>
          <p:spPr>
            <a:xfrm rot="3838999">
              <a:off x="1887029" y="4374032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Perte de la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biodiversité</a:t>
              </a:r>
              <a:endParaRPr lang="fr-FR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2" name="nitrogen &amp;"/>
            <p:cNvSpPr/>
            <p:nvPr/>
          </p:nvSpPr>
          <p:spPr>
            <a:xfrm rot="17844453">
              <a:off x="5967177" y="4336567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Charge d’azote </a:t>
              </a:r>
              <a:r>
                <a:rPr lang="fr-FR" sz="1200" b="1">
                  <a:ln w="12700">
                    <a:noFill/>
                    <a:prstDash val="solid"/>
                  </a:ln>
                </a:rPr>
                <a:t>et 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de phosphore</a:t>
              </a:r>
              <a:endParaRPr lang="fr-FR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3" name="land"/>
            <p:cNvSpPr/>
            <p:nvPr/>
          </p:nvSpPr>
          <p:spPr>
            <a:xfrm rot="1256323">
              <a:off x="3119456" y="545330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Reconversion </a:t>
              </a:r>
              <a:endParaRPr lang="fr-FR" sz="1200" b="1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fr-FR" sz="1200" b="1" cap="none" spc="0">
                  <a:ln w="12700">
                    <a:noFill/>
                    <a:prstDash val="solid"/>
                  </a:ln>
                </a:rPr>
                <a:t>Des terres</a:t>
              </a:r>
            </a:p>
          </p:txBody>
        </p:sp>
        <p:sp>
          <p:nvSpPr>
            <p:cNvPr id="44" name="freshwater"/>
            <p:cNvSpPr/>
            <p:nvPr/>
          </p:nvSpPr>
          <p:spPr>
            <a:xfrm rot="20248124">
              <a:off x="4815967" y="546156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Prélèvements </a:t>
              </a:r>
            </a:p>
            <a:p>
              <a:pPr algn="ctr"/>
              <a:r>
                <a:rPr lang="fr-FR" sz="1200" b="1">
                  <a:ln w="12700">
                    <a:noFill/>
                    <a:prstDash val="solid"/>
                  </a:ln>
                </a:rPr>
                <a:t>d</a:t>
              </a:r>
              <a:r>
                <a:rPr lang="fr-FR" sz="1200" b="1" cap="none" spc="0">
                  <a:ln w="12700">
                    <a:noFill/>
                    <a:prstDash val="solid"/>
                  </a:ln>
                </a:rPr>
                <a:t>’eau douce</a:t>
              </a:r>
            </a:p>
          </p:txBody>
        </p:sp>
        <p:sp>
          <p:nvSpPr>
            <p:cNvPr id="46" name="ECOLOGICAL CEILING"/>
            <p:cNvSpPr/>
            <p:nvPr/>
          </p:nvSpPr>
          <p:spPr>
            <a:xfrm>
              <a:off x="2310023" y="1228608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fr-FR" sz="1400" b="1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PLAFOND ENVIRONNEMENTAL</a:t>
              </a:r>
              <a:endParaRPr lang="fr-FR" sz="1400" b="1" cap="none" spc="7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7" name="SOCIAL FOUNDATION"/>
            <p:cNvSpPr/>
            <p:nvPr/>
          </p:nvSpPr>
          <p:spPr>
            <a:xfrm rot="60000">
              <a:off x="3029823" y="199078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fr-FR" sz="1400" b="1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PLANCHER SOCIAL</a:t>
              </a:r>
              <a:endParaRPr lang="fr-FR" sz="1400" b="1" cap="none" spc="7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8" name="the safe and just space for humanity"/>
            <p:cNvSpPr/>
            <p:nvPr/>
          </p:nvSpPr>
          <p:spPr>
            <a:xfrm>
              <a:off x="2482970" y="1521382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fr-FR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L’espace juste et sûr pour l’humanité</a:t>
              </a:r>
            </a:p>
          </p:txBody>
        </p:sp>
        <p:sp>
          <p:nvSpPr>
            <p:cNvPr id="49" name="REGENERATIVE AND DISTRIBUTIVE ECONOMY"/>
            <p:cNvSpPr/>
            <p:nvPr/>
          </p:nvSpPr>
          <p:spPr>
            <a:xfrm>
              <a:off x="2634500" y="126260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fr-FR" sz="1400" b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ECONOMIE RÉGÉNÉRATRICE ET DISTRIBUTIVE</a:t>
              </a:r>
              <a:endParaRPr lang="fr-FR" sz="1400" b="1" cap="none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51" name="water"/>
            <p:cNvSpPr txBox="1"/>
            <p:nvPr/>
          </p:nvSpPr>
          <p:spPr>
            <a:xfrm rot="4161623">
              <a:off x="4045307" y="2352946"/>
              <a:ext cx="36099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/>
                <a:t>Eau</a:t>
              </a:r>
            </a:p>
          </p:txBody>
        </p:sp>
        <p:sp>
          <p:nvSpPr>
            <p:cNvPr id="52" name="food"/>
            <p:cNvSpPr txBox="1"/>
            <p:nvPr/>
          </p:nvSpPr>
          <p:spPr>
            <a:xfrm rot="16890389">
              <a:off x="4334007" y="2482816"/>
              <a:ext cx="72650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/>
                <a:t>Nourriture</a:t>
              </a:r>
            </a:p>
          </p:txBody>
        </p:sp>
        <p:sp>
          <p:nvSpPr>
            <p:cNvPr id="53" name="health"/>
            <p:cNvSpPr txBox="1"/>
            <p:nvPr/>
          </p:nvSpPr>
          <p:spPr>
            <a:xfrm rot="18844015">
              <a:off x="4935745" y="2632044"/>
              <a:ext cx="4571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/>
                <a:t>Santé</a:t>
              </a:r>
            </a:p>
          </p:txBody>
        </p:sp>
        <p:sp>
          <p:nvSpPr>
            <p:cNvPr id="54" name="energy"/>
            <p:cNvSpPr txBox="1"/>
            <p:nvPr/>
          </p:nvSpPr>
          <p:spPr>
            <a:xfrm rot="2464657">
              <a:off x="3526055" y="2602376"/>
              <a:ext cx="5437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/>
                <a:t>Énergie</a:t>
              </a:r>
            </a:p>
          </p:txBody>
        </p:sp>
        <p:sp>
          <p:nvSpPr>
            <p:cNvPr id="55" name="networks"/>
            <p:cNvSpPr txBox="1"/>
            <p:nvPr/>
          </p:nvSpPr>
          <p:spPr>
            <a:xfrm rot="962579">
              <a:off x="3353504" y="3044330"/>
              <a:ext cx="5854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/>
                <a:t>Réseaux</a:t>
              </a:r>
            </a:p>
          </p:txBody>
        </p:sp>
        <p:sp>
          <p:nvSpPr>
            <p:cNvPr id="56" name="education"/>
            <p:cNvSpPr txBox="1"/>
            <p:nvPr/>
          </p:nvSpPr>
          <p:spPr>
            <a:xfrm rot="19718983">
              <a:off x="5024208" y="3061759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b="1"/>
                <a:t>Éducation</a:t>
              </a:r>
            </a:p>
          </p:txBody>
        </p:sp>
        <p:sp>
          <p:nvSpPr>
            <p:cNvPr id="57" name="housing"/>
            <p:cNvSpPr txBox="1"/>
            <p:nvPr/>
          </p:nvSpPr>
          <p:spPr>
            <a:xfrm rot="20716736">
              <a:off x="3290800" y="3554911"/>
              <a:ext cx="66236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b="1"/>
                <a:t>Logement</a:t>
              </a:r>
            </a:p>
          </p:txBody>
        </p:sp>
        <p:sp>
          <p:nvSpPr>
            <p:cNvPr id="58" name="income"/>
            <p:cNvSpPr txBox="1"/>
            <p:nvPr/>
          </p:nvSpPr>
          <p:spPr>
            <a:xfrm>
              <a:off x="4990890" y="3531648"/>
              <a:ext cx="72167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fr-FR" sz="900" b="1"/>
                <a:t>Revenu du </a:t>
              </a:r>
            </a:p>
            <a:p>
              <a:pPr algn="r">
                <a:lnSpc>
                  <a:spcPts val="1000"/>
                </a:lnSpc>
              </a:pPr>
              <a:r>
                <a:rPr lang="fr-FR" sz="900" b="1"/>
                <a:t>travail</a:t>
              </a:r>
            </a:p>
          </p:txBody>
        </p:sp>
        <p:sp>
          <p:nvSpPr>
            <p:cNvPr id="59" name="gender"/>
            <p:cNvSpPr txBox="1"/>
            <p:nvPr/>
          </p:nvSpPr>
          <p:spPr>
            <a:xfrm rot="18960000">
              <a:off x="3510945" y="3911422"/>
              <a:ext cx="72648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fr-FR" sz="900" b="1"/>
                <a:t>Égalité des </a:t>
              </a:r>
            </a:p>
            <a:p>
              <a:pPr>
                <a:lnSpc>
                  <a:spcPts val="1000"/>
                </a:lnSpc>
              </a:pPr>
              <a:r>
                <a:rPr lang="fr-FR" sz="900" b="1"/>
                <a:t>genres</a:t>
              </a:r>
            </a:p>
          </p:txBody>
        </p:sp>
        <p:sp>
          <p:nvSpPr>
            <p:cNvPr id="60" name="peace"/>
            <p:cNvSpPr txBox="1"/>
            <p:nvPr/>
          </p:nvSpPr>
          <p:spPr>
            <a:xfrm rot="2881492">
              <a:off x="4867871" y="3936545"/>
              <a:ext cx="534121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fr-FR" sz="900" b="1"/>
                <a:t>Paix et </a:t>
              </a:r>
            </a:p>
            <a:p>
              <a:pPr algn="ctr">
                <a:lnSpc>
                  <a:spcPts val="1000"/>
                </a:lnSpc>
              </a:pPr>
              <a:r>
                <a:rPr lang="fr-FR" sz="900" b="1"/>
                <a:t>justice</a:t>
              </a:r>
            </a:p>
          </p:txBody>
        </p:sp>
        <p:sp>
          <p:nvSpPr>
            <p:cNvPr id="61" name="political"/>
            <p:cNvSpPr txBox="1"/>
            <p:nvPr/>
          </p:nvSpPr>
          <p:spPr>
            <a:xfrm rot="15235862">
              <a:off x="4422345" y="4165519"/>
              <a:ext cx="61907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fr-FR" sz="900" b="1"/>
                <a:t>Voix </a:t>
              </a:r>
            </a:p>
            <a:p>
              <a:pPr algn="ctr">
                <a:lnSpc>
                  <a:spcPts val="1000"/>
                </a:lnSpc>
              </a:pPr>
              <a:r>
                <a:rPr lang="fr-FR" sz="900" b="1"/>
                <a:t>politique</a:t>
              </a:r>
            </a:p>
          </p:txBody>
        </p:sp>
        <p:sp>
          <p:nvSpPr>
            <p:cNvPr id="62" name="social"/>
            <p:cNvSpPr txBox="1"/>
            <p:nvPr/>
          </p:nvSpPr>
          <p:spPr>
            <a:xfrm rot="17004191">
              <a:off x="3838850" y="4183862"/>
              <a:ext cx="848310" cy="220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fr-FR" sz="900" b="1"/>
                <a:t>Équité sociale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030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ughnut"/>
          <p:cNvGrpSpPr/>
          <p:nvPr/>
        </p:nvGrpSpPr>
        <p:grpSpPr>
          <a:xfrm>
            <a:off x="1530221" y="496550"/>
            <a:ext cx="5904656" cy="5904656"/>
            <a:chOff x="1530221" y="496550"/>
            <a:chExt cx="5904656" cy="5904656"/>
          </a:xfrm>
        </p:grpSpPr>
        <p:grpSp>
          <p:nvGrpSpPr>
            <p:cNvPr id="3" name="Doughnut"/>
            <p:cNvGrpSpPr/>
            <p:nvPr/>
          </p:nvGrpSpPr>
          <p:grpSpPr>
            <a:xfrm>
              <a:off x="1530221" y="496550"/>
              <a:ext cx="5904656" cy="5904656"/>
              <a:chOff x="1619672" y="476672"/>
              <a:chExt cx="5904656" cy="5904656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1619672" y="476672"/>
                <a:ext cx="5904656" cy="5904656"/>
              </a:xfrm>
              <a:prstGeom prst="ellipse">
                <a:avLst/>
              </a:prstGeom>
              <a:gradFill>
                <a:gsLst>
                  <a:gs pos="48000">
                    <a:schemeClr val="accent6"/>
                  </a:gs>
                  <a:gs pos="68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upo 32"/>
              <p:cNvGrpSpPr/>
              <p:nvPr/>
            </p:nvGrpSpPr>
            <p:grpSpPr>
              <a:xfrm>
                <a:off x="1629197" y="530678"/>
                <a:ext cx="5885606" cy="5850650"/>
                <a:chOff x="1638722" y="692696"/>
                <a:chExt cx="5885606" cy="5850650"/>
              </a:xfrm>
              <a:noFill/>
            </p:grpSpPr>
            <p:cxnSp>
              <p:nvCxnSpPr>
                <p:cNvPr id="27" name="Conector reto 26"/>
                <p:cNvCxnSpPr/>
                <p:nvPr/>
              </p:nvCxnSpPr>
              <p:spPr>
                <a:xfrm>
                  <a:off x="4572000" y="3446930"/>
                  <a:ext cx="2952328" cy="46168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27"/>
                <p:cNvCxnSpPr/>
                <p:nvPr/>
              </p:nvCxnSpPr>
              <p:spPr>
                <a:xfrm>
                  <a:off x="4572000" y="3491755"/>
                  <a:ext cx="1917175" cy="2160000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28"/>
                <p:cNvCxnSpPr>
                  <a:endCxn id="6" idx="4"/>
                </p:cNvCxnSpPr>
                <p:nvPr/>
              </p:nvCxnSpPr>
              <p:spPr>
                <a:xfrm>
                  <a:off x="4572000" y="3429000"/>
                  <a:ext cx="9525" cy="311434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29"/>
                <p:cNvCxnSpPr/>
                <p:nvPr/>
              </p:nvCxnSpPr>
              <p:spPr>
                <a:xfrm flipH="1">
                  <a:off x="2681720" y="3455895"/>
                  <a:ext cx="1962000" cy="2222755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30"/>
                <p:cNvCxnSpPr/>
                <p:nvPr/>
              </p:nvCxnSpPr>
              <p:spPr>
                <a:xfrm flipH="1">
                  <a:off x="1638722" y="3448050"/>
                  <a:ext cx="2952328" cy="47961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31"/>
                <p:cNvCxnSpPr/>
                <p:nvPr/>
              </p:nvCxnSpPr>
              <p:spPr>
                <a:xfrm flipH="1" flipV="1">
                  <a:off x="2071407" y="1892206"/>
                  <a:ext cx="2483225" cy="168536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32"/>
                <p:cNvCxnSpPr/>
                <p:nvPr/>
              </p:nvCxnSpPr>
              <p:spPr>
                <a:xfrm flipH="1" flipV="1">
                  <a:off x="3563888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33"/>
                <p:cNvCxnSpPr/>
                <p:nvPr/>
              </p:nvCxnSpPr>
              <p:spPr>
                <a:xfrm flipV="1">
                  <a:off x="4572000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Elipse 7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Elipse 8"/>
              <p:cNvSpPr>
                <a:spLocks noChangeAspect="1"/>
              </p:cNvSpPr>
              <p:nvPr/>
            </p:nvSpPr>
            <p:spPr>
              <a:xfrm>
                <a:off x="2610000" y="1467000"/>
                <a:ext cx="3924000" cy="3924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Elipse 9"/>
              <p:cNvSpPr>
                <a:spLocks noChangeAspect="1"/>
              </p:cNvSpPr>
              <p:nvPr/>
            </p:nvSpPr>
            <p:spPr>
              <a:xfrm>
                <a:off x="3114000" y="1971000"/>
                <a:ext cx="2916000" cy="291600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Elipse 10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gradFill>
                <a:gsLst>
                  <a:gs pos="27000">
                    <a:schemeClr val="bg1"/>
                  </a:gs>
                  <a:gs pos="68000">
                    <a:schemeClr val="accent6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" name="Grupo 47"/>
              <p:cNvGrpSpPr/>
              <p:nvPr/>
            </p:nvGrpSpPr>
            <p:grpSpPr>
              <a:xfrm>
                <a:off x="3293696" y="2150696"/>
                <a:ext cx="2556608" cy="2556608"/>
                <a:chOff x="3293696" y="2150696"/>
                <a:chExt cx="2556608" cy="2556608"/>
              </a:xfrm>
            </p:grpSpPr>
            <p:cxnSp>
              <p:nvCxnSpPr>
                <p:cNvPr id="18" name="Conector reto 17"/>
                <p:cNvCxnSpPr/>
                <p:nvPr/>
              </p:nvCxnSpPr>
              <p:spPr>
                <a:xfrm flipV="1">
                  <a:off x="3957005" y="3414839"/>
                  <a:ext cx="606903" cy="110860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to 18"/>
                <p:cNvCxnSpPr/>
                <p:nvPr/>
              </p:nvCxnSpPr>
              <p:spPr>
                <a:xfrm flipV="1">
                  <a:off x="3487667" y="3406747"/>
                  <a:ext cx="1076241" cy="65545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293696" y="3429000"/>
                  <a:ext cx="255660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20"/>
                <p:cNvCxnSpPr>
                  <a:endCxn id="17" idx="3"/>
                </p:cNvCxnSpPr>
                <p:nvPr/>
              </p:nvCxnSpPr>
              <p:spPr>
                <a:xfrm>
                  <a:off x="3932729" y="2330506"/>
                  <a:ext cx="660709" cy="110185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4572000" y="2150696"/>
                  <a:ext cx="0" cy="255660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22"/>
                <p:cNvCxnSpPr>
                  <a:endCxn id="17" idx="3"/>
                </p:cNvCxnSpPr>
                <p:nvPr/>
              </p:nvCxnSpPr>
              <p:spPr>
                <a:xfrm flipH="1">
                  <a:off x="4593438" y="2338598"/>
                  <a:ext cx="617833" cy="109376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1079079" cy="62983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601649" cy="1091083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>
                  <a:endCxn id="17" idx="3"/>
                </p:cNvCxnSpPr>
                <p:nvPr/>
              </p:nvCxnSpPr>
              <p:spPr>
                <a:xfrm>
                  <a:off x="3523129" y="2725271"/>
                  <a:ext cx="1070309" cy="70709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58"/>
              <p:cNvGrpSpPr/>
              <p:nvPr/>
            </p:nvGrpSpPr>
            <p:grpSpPr>
              <a:xfrm>
                <a:off x="4506676" y="1929320"/>
                <a:ext cx="2875661" cy="1346097"/>
                <a:chOff x="4514768" y="1929320"/>
                <a:chExt cx="2875661" cy="1346097"/>
              </a:xfrm>
              <a:solidFill>
                <a:schemeClr val="accent1">
                  <a:lumMod val="60000"/>
                  <a:lumOff val="40000"/>
                </a:schemeClr>
              </a:solidFill>
            </p:grpSpPr>
            <p:sp>
              <p:nvSpPr>
                <p:cNvPr id="16" name="Seta para a direita 15"/>
                <p:cNvSpPr/>
                <p:nvPr/>
              </p:nvSpPr>
              <p:spPr>
                <a:xfrm rot="19773878">
                  <a:off x="6377682" y="1929320"/>
                  <a:ext cx="1012747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Seta para a direita 16"/>
                <p:cNvSpPr/>
                <p:nvPr/>
              </p:nvSpPr>
              <p:spPr>
                <a:xfrm rot="19773878" flipH="1">
                  <a:off x="4514768" y="2951417"/>
                  <a:ext cx="1259254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4" name="Elipse 13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noFill/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Elipse 14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" name="OVERSHOOT"/>
            <p:cNvSpPr txBox="1"/>
            <p:nvPr/>
          </p:nvSpPr>
          <p:spPr>
            <a:xfrm rot="19740000">
              <a:off x="6290924" y="2050248"/>
              <a:ext cx="7954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>
                  <a:solidFill>
                    <a:schemeClr val="bg1"/>
                  </a:solidFill>
                </a:rPr>
                <a:t>OVERSHOOT</a:t>
              </a:r>
            </a:p>
          </p:txBody>
        </p:sp>
        <p:sp>
          <p:nvSpPr>
            <p:cNvPr id="5" name="SHORTFALL"/>
            <p:cNvSpPr txBox="1"/>
            <p:nvPr/>
          </p:nvSpPr>
          <p:spPr>
            <a:xfrm rot="19740000">
              <a:off x="4724074" y="2991864"/>
              <a:ext cx="7328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>
                  <a:solidFill>
                    <a:schemeClr val="bg1"/>
                  </a:solidFill>
                </a:rPr>
                <a:t>SHORTFALL</a:t>
              </a:r>
            </a:p>
          </p:txBody>
        </p:sp>
      </p:grpSp>
      <p:grpSp>
        <p:nvGrpSpPr>
          <p:cNvPr id="35" name="External Labels"/>
          <p:cNvGrpSpPr/>
          <p:nvPr/>
        </p:nvGrpSpPr>
        <p:grpSpPr>
          <a:xfrm>
            <a:off x="2117676" y="1156912"/>
            <a:ext cx="4625765" cy="4556600"/>
            <a:chOff x="2117676" y="1146973"/>
            <a:chExt cx="4625765" cy="4556600"/>
          </a:xfrm>
        </p:grpSpPr>
        <p:sp>
          <p:nvSpPr>
            <p:cNvPr id="36" name="climate"/>
            <p:cNvSpPr/>
            <p:nvPr/>
          </p:nvSpPr>
          <p:spPr>
            <a:xfrm>
              <a:off x="3929297" y="114697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climate</a:t>
              </a:r>
              <a:endParaRPr lang="en-GB" sz="1200" b="1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change</a:t>
              </a:r>
            </a:p>
          </p:txBody>
        </p:sp>
        <p:sp>
          <p:nvSpPr>
            <p:cNvPr id="37" name="ocean"/>
            <p:cNvSpPr/>
            <p:nvPr/>
          </p:nvSpPr>
          <p:spPr>
            <a:xfrm rot="2351378">
              <a:off x="5208655" y="1674200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o</a:t>
              </a:r>
              <a:r>
                <a:rPr lang="en-GB" sz="1200" b="1" cap="none" spc="0">
                  <a:ln w="12700">
                    <a:noFill/>
                    <a:prstDash val="solid"/>
                  </a:ln>
                </a:rPr>
                <a:t>cean</a:t>
              </a:r>
            </a:p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acidification</a:t>
              </a:r>
              <a:endParaRPr lang="en-GB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8" name="ozone layer"/>
            <p:cNvSpPr/>
            <p:nvPr/>
          </p:nvSpPr>
          <p:spPr>
            <a:xfrm rot="19120238">
              <a:off x="2294938" y="1672178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ozone layer</a:t>
              </a:r>
            </a:p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depletion</a:t>
              </a:r>
            </a:p>
          </p:txBody>
        </p:sp>
        <p:sp>
          <p:nvSpPr>
            <p:cNvPr id="39" name="air pollution"/>
            <p:cNvSpPr/>
            <p:nvPr/>
          </p:nvSpPr>
          <p:spPr>
            <a:xfrm rot="16813636">
              <a:off x="1706666" y="295637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air pollution</a:t>
              </a:r>
            </a:p>
          </p:txBody>
        </p:sp>
        <p:sp>
          <p:nvSpPr>
            <p:cNvPr id="40" name="chemical"/>
            <p:cNvSpPr/>
            <p:nvPr/>
          </p:nvSpPr>
          <p:spPr>
            <a:xfrm rot="4805911">
              <a:off x="6006545" y="2943739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chemical</a:t>
              </a:r>
            </a:p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pollution</a:t>
              </a:r>
              <a:endParaRPr lang="en-GB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1" name="biodiversity"/>
            <p:cNvSpPr/>
            <p:nvPr/>
          </p:nvSpPr>
          <p:spPr>
            <a:xfrm rot="3507523">
              <a:off x="1937133" y="4439250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biodiversity</a:t>
              </a:r>
            </a:p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loss</a:t>
              </a:r>
              <a:endParaRPr lang="en-GB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2" name="nitrogen &amp;"/>
            <p:cNvSpPr/>
            <p:nvPr/>
          </p:nvSpPr>
          <p:spPr>
            <a:xfrm rot="17844453">
              <a:off x="5804341" y="4439363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nitrogen &amp;</a:t>
              </a:r>
            </a:p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phosphorus loading</a:t>
              </a:r>
              <a:endParaRPr lang="en-GB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3" name="land"/>
            <p:cNvSpPr/>
            <p:nvPr/>
          </p:nvSpPr>
          <p:spPr>
            <a:xfrm rot="1091733">
              <a:off x="3094402" y="541831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1200" b="1" cap="none" spc="0">
                  <a:ln w="12700">
                    <a:noFill/>
                    <a:prstDash val="solid"/>
                  </a:ln>
                </a:rPr>
                <a:t>land</a:t>
              </a:r>
              <a:br>
                <a:rPr lang="en-GB" sz="1200" b="1" cap="none" spc="0">
                  <a:ln w="12700">
                    <a:noFill/>
                    <a:prstDash val="solid"/>
                  </a:ln>
                </a:rPr>
              </a:br>
              <a:r>
                <a:rPr lang="en-GB" sz="1200" b="1">
                  <a:ln w="12700">
                    <a:noFill/>
                    <a:prstDash val="solid"/>
                  </a:ln>
                </a:rPr>
                <a:t>c</a:t>
              </a:r>
              <a:r>
                <a:rPr lang="en-GB" sz="1200" b="1" cap="none" spc="0">
                  <a:ln w="12700">
                    <a:noFill/>
                    <a:prstDash val="solid"/>
                  </a:ln>
                </a:rPr>
                <a:t>onversion</a:t>
              </a:r>
            </a:p>
          </p:txBody>
        </p:sp>
        <p:sp>
          <p:nvSpPr>
            <p:cNvPr id="44" name="freshwater"/>
            <p:cNvSpPr/>
            <p:nvPr/>
          </p:nvSpPr>
          <p:spPr>
            <a:xfrm rot="20248124">
              <a:off x="4690708" y="542657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1200" b="1">
                  <a:ln w="12700">
                    <a:noFill/>
                    <a:prstDash val="solid"/>
                  </a:ln>
                </a:rPr>
                <a:t>f</a:t>
              </a:r>
              <a:r>
                <a:rPr lang="en-GB" sz="1200" b="1" cap="none" spc="0">
                  <a:ln w="12700">
                    <a:noFill/>
                    <a:prstDash val="solid"/>
                  </a:ln>
                </a:rPr>
                <a:t>reshwater</a:t>
              </a:r>
              <a:br>
                <a:rPr lang="en-GB" sz="1200" b="1" cap="none" spc="0">
                  <a:ln w="12700">
                    <a:noFill/>
                    <a:prstDash val="solid"/>
                  </a:ln>
                </a:rPr>
              </a:br>
              <a:r>
                <a:rPr lang="en-GB" sz="1200" b="1" cap="none" spc="0">
                  <a:ln w="12700">
                    <a:noFill/>
                    <a:prstDash val="solid"/>
                  </a:ln>
                </a:rPr>
                <a:t>withdrawls</a:t>
              </a:r>
            </a:p>
          </p:txBody>
        </p:sp>
      </p:grpSp>
      <p:grpSp>
        <p:nvGrpSpPr>
          <p:cNvPr id="45" name="Doughnut Labels"/>
          <p:cNvGrpSpPr/>
          <p:nvPr/>
        </p:nvGrpSpPr>
        <p:grpSpPr>
          <a:xfrm>
            <a:off x="2322549" y="1241134"/>
            <a:ext cx="4320000" cy="4367743"/>
            <a:chOff x="2424326" y="1187344"/>
            <a:chExt cx="4320000" cy="4367743"/>
          </a:xfrm>
        </p:grpSpPr>
        <p:sp>
          <p:nvSpPr>
            <p:cNvPr id="46" name="ECOLOGICAL CEILING"/>
            <p:cNvSpPr/>
            <p:nvPr/>
          </p:nvSpPr>
          <p:spPr>
            <a:xfrm>
              <a:off x="2424326" y="1187344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en-GB" sz="1400" b="1" cap="none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ECOLOGICAL CEILING</a:t>
              </a:r>
            </a:p>
          </p:txBody>
        </p:sp>
        <p:sp>
          <p:nvSpPr>
            <p:cNvPr id="47" name="SOCIAL FOUNDATION"/>
            <p:cNvSpPr/>
            <p:nvPr/>
          </p:nvSpPr>
          <p:spPr>
            <a:xfrm rot="60000">
              <a:off x="3131600" y="193699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en-GB" sz="1400" b="1" cap="none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SOCIAL FOUNDATION</a:t>
              </a:r>
            </a:p>
          </p:txBody>
        </p:sp>
        <p:sp>
          <p:nvSpPr>
            <p:cNvPr id="48" name="the safe and just space for humanity"/>
            <p:cNvSpPr/>
            <p:nvPr/>
          </p:nvSpPr>
          <p:spPr>
            <a:xfrm>
              <a:off x="2622326" y="1467592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en-GB" b="1" cap="none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the safe and just space for </a:t>
              </a:r>
              <a:r>
                <a:rPr lang="en-GB" b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humanity</a:t>
              </a:r>
              <a:endParaRPr lang="en-GB" b="1" cap="none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9" name="REGENERATIVE AND DISTRIBUTIVE ECONOMY"/>
            <p:cNvSpPr/>
            <p:nvPr/>
          </p:nvSpPr>
          <p:spPr>
            <a:xfrm>
              <a:off x="2736277" y="120881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en-GB" sz="1400" b="1" cap="none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REGENERATIVE AND DISTRIBUTIVE ECONOMY</a:t>
              </a:r>
            </a:p>
          </p:txBody>
        </p:sp>
      </p:grpSp>
      <p:grpSp>
        <p:nvGrpSpPr>
          <p:cNvPr id="50" name="Inner Labels"/>
          <p:cNvGrpSpPr/>
          <p:nvPr/>
        </p:nvGrpSpPr>
        <p:grpSpPr>
          <a:xfrm>
            <a:off x="3339580" y="2302843"/>
            <a:ext cx="2385507" cy="2361801"/>
            <a:chOff x="3339580" y="2302843"/>
            <a:chExt cx="2385507" cy="2361801"/>
          </a:xfrm>
        </p:grpSpPr>
        <p:sp>
          <p:nvSpPr>
            <p:cNvPr id="51" name="water"/>
            <p:cNvSpPr txBox="1"/>
            <p:nvPr/>
          </p:nvSpPr>
          <p:spPr>
            <a:xfrm>
              <a:off x="3979081" y="2302843"/>
              <a:ext cx="46839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/>
                <a:t>water</a:t>
              </a:r>
            </a:p>
          </p:txBody>
        </p:sp>
        <p:sp>
          <p:nvSpPr>
            <p:cNvPr id="52" name="food"/>
            <p:cNvSpPr txBox="1"/>
            <p:nvPr/>
          </p:nvSpPr>
          <p:spPr>
            <a:xfrm>
              <a:off x="4513082" y="2319978"/>
              <a:ext cx="5152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/>
                <a:t>food</a:t>
              </a:r>
            </a:p>
          </p:txBody>
        </p:sp>
        <p:sp>
          <p:nvSpPr>
            <p:cNvPr id="53" name="health"/>
            <p:cNvSpPr txBox="1"/>
            <p:nvPr/>
          </p:nvSpPr>
          <p:spPr>
            <a:xfrm>
              <a:off x="4948271" y="2594466"/>
              <a:ext cx="4940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/>
                <a:t>health</a:t>
              </a:r>
            </a:p>
          </p:txBody>
        </p:sp>
        <p:sp>
          <p:nvSpPr>
            <p:cNvPr id="54" name="energy"/>
            <p:cNvSpPr txBox="1"/>
            <p:nvPr/>
          </p:nvSpPr>
          <p:spPr>
            <a:xfrm rot="2464657">
              <a:off x="3553809" y="2614902"/>
              <a:ext cx="5132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/>
                <a:t>energy</a:t>
              </a:r>
            </a:p>
          </p:txBody>
        </p:sp>
        <p:sp>
          <p:nvSpPr>
            <p:cNvPr id="55" name="networks"/>
            <p:cNvSpPr txBox="1"/>
            <p:nvPr/>
          </p:nvSpPr>
          <p:spPr>
            <a:xfrm rot="962579">
              <a:off x="3339580" y="3056856"/>
              <a:ext cx="6383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/>
                <a:t>networks</a:t>
              </a:r>
            </a:p>
          </p:txBody>
        </p:sp>
        <p:sp>
          <p:nvSpPr>
            <p:cNvPr id="56" name="education"/>
            <p:cNvSpPr txBox="1"/>
            <p:nvPr/>
          </p:nvSpPr>
          <p:spPr>
            <a:xfrm rot="19718983">
              <a:off x="5035932" y="3074285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/>
                <a:t>education</a:t>
              </a:r>
            </a:p>
          </p:txBody>
        </p:sp>
        <p:sp>
          <p:nvSpPr>
            <p:cNvPr id="57" name="housing"/>
            <p:cNvSpPr txBox="1"/>
            <p:nvPr/>
          </p:nvSpPr>
          <p:spPr>
            <a:xfrm rot="19680000">
              <a:off x="3389794" y="3542385"/>
              <a:ext cx="5645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/>
                <a:t>housing</a:t>
              </a:r>
            </a:p>
          </p:txBody>
        </p:sp>
        <p:sp>
          <p:nvSpPr>
            <p:cNvPr id="58" name="income"/>
            <p:cNvSpPr txBox="1"/>
            <p:nvPr/>
          </p:nvSpPr>
          <p:spPr>
            <a:xfrm>
              <a:off x="5186158" y="3544174"/>
              <a:ext cx="53892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en-GB" sz="900" b="1"/>
                <a:t>income</a:t>
              </a:r>
            </a:p>
            <a:p>
              <a:pPr algn="r">
                <a:lnSpc>
                  <a:spcPts val="1000"/>
                </a:lnSpc>
              </a:pPr>
              <a:r>
                <a:rPr lang="en-GB" sz="900" b="1"/>
                <a:t>&amp; work</a:t>
              </a:r>
            </a:p>
          </p:txBody>
        </p:sp>
        <p:sp>
          <p:nvSpPr>
            <p:cNvPr id="59" name="gender"/>
            <p:cNvSpPr txBox="1"/>
            <p:nvPr/>
          </p:nvSpPr>
          <p:spPr>
            <a:xfrm rot="18960000">
              <a:off x="3497802" y="3986578"/>
              <a:ext cx="577402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GB" sz="900" b="1"/>
                <a:t>gender</a:t>
              </a:r>
            </a:p>
            <a:p>
              <a:pPr>
                <a:lnSpc>
                  <a:spcPts val="1000"/>
                </a:lnSpc>
              </a:pPr>
              <a:r>
                <a:rPr lang="en-GB" sz="900" b="1"/>
                <a:t>equailty</a:t>
              </a:r>
            </a:p>
          </p:txBody>
        </p:sp>
        <p:sp>
          <p:nvSpPr>
            <p:cNvPr id="60" name="peace"/>
            <p:cNvSpPr txBox="1"/>
            <p:nvPr/>
          </p:nvSpPr>
          <p:spPr>
            <a:xfrm>
              <a:off x="4897134" y="4010211"/>
              <a:ext cx="57579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900" b="1"/>
                <a:t>peace &amp;</a:t>
              </a:r>
              <a:br>
                <a:rPr lang="en-GB" sz="900" b="1"/>
              </a:br>
              <a:r>
                <a:rPr lang="en-GB" sz="900" b="1"/>
                <a:t>justice</a:t>
              </a:r>
            </a:p>
          </p:txBody>
        </p:sp>
        <p:sp>
          <p:nvSpPr>
            <p:cNvPr id="61" name="political"/>
            <p:cNvSpPr txBox="1"/>
            <p:nvPr/>
          </p:nvSpPr>
          <p:spPr>
            <a:xfrm>
              <a:off x="4458914" y="4315831"/>
              <a:ext cx="57098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900" b="1"/>
                <a:t>political</a:t>
              </a:r>
            </a:p>
            <a:p>
              <a:pPr algn="ctr">
                <a:lnSpc>
                  <a:spcPts val="1000"/>
                </a:lnSpc>
              </a:pPr>
              <a:r>
                <a:rPr lang="en-GB" sz="900" b="1"/>
                <a:t>voice</a:t>
              </a:r>
            </a:p>
          </p:txBody>
        </p:sp>
        <p:sp>
          <p:nvSpPr>
            <p:cNvPr id="62" name="social"/>
            <p:cNvSpPr txBox="1"/>
            <p:nvPr/>
          </p:nvSpPr>
          <p:spPr>
            <a:xfrm>
              <a:off x="3954951" y="4257528"/>
              <a:ext cx="49084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GB" sz="900" b="1"/>
                <a:t>social</a:t>
              </a:r>
            </a:p>
            <a:p>
              <a:pPr algn="ctr">
                <a:lnSpc>
                  <a:spcPts val="1000"/>
                </a:lnSpc>
              </a:pPr>
              <a:r>
                <a:rPr lang="en-GB" sz="900" b="1"/>
                <a:t>equity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126</Words>
  <Application>Microsoft Macintosh PowerPoint</Application>
  <PresentationFormat>Affichage à l'écran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Júlio Ferraz de Campos Jr</dc:creator>
  <cp:lastModifiedBy>GERARDIN SEVERINE</cp:lastModifiedBy>
  <cp:revision>48</cp:revision>
  <dcterms:created xsi:type="dcterms:W3CDTF">2018-06-12T16:45:32Z</dcterms:created>
  <dcterms:modified xsi:type="dcterms:W3CDTF">2021-11-23T09:04:59Z</dcterms:modified>
</cp:coreProperties>
</file>